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463" r:id="rId2"/>
    <p:sldId id="475" r:id="rId3"/>
    <p:sldId id="462" r:id="rId4"/>
    <p:sldId id="476" r:id="rId5"/>
    <p:sldId id="474" r:id="rId6"/>
    <p:sldId id="472" r:id="rId7"/>
    <p:sldId id="464" r:id="rId8"/>
    <p:sldId id="465" r:id="rId9"/>
    <p:sldId id="466" r:id="rId10"/>
    <p:sldId id="467" r:id="rId11"/>
    <p:sldId id="468" r:id="rId12"/>
    <p:sldId id="469" r:id="rId13"/>
    <p:sldId id="470" r:id="rId14"/>
    <p:sldId id="471" r:id="rId15"/>
    <p:sldId id="256" r:id="rId16"/>
    <p:sldId id="473" r:id="rId17"/>
    <p:sldId id="422" r:id="rId18"/>
    <p:sldId id="426" r:id="rId19"/>
    <p:sldId id="427" r:id="rId20"/>
    <p:sldId id="428" r:id="rId21"/>
    <p:sldId id="314" r:id="rId22"/>
    <p:sldId id="319" r:id="rId23"/>
    <p:sldId id="461" r:id="rId24"/>
    <p:sldId id="320" r:id="rId25"/>
    <p:sldId id="322" r:id="rId26"/>
    <p:sldId id="271" r:id="rId27"/>
    <p:sldId id="420" r:id="rId28"/>
    <p:sldId id="451" r:id="rId29"/>
    <p:sldId id="453" r:id="rId30"/>
    <p:sldId id="282" r:id="rId31"/>
    <p:sldId id="281" r:id="rId32"/>
    <p:sldId id="280" r:id="rId33"/>
    <p:sldId id="257" r:id="rId34"/>
    <p:sldId id="283" r:id="rId35"/>
    <p:sldId id="264" r:id="rId36"/>
    <p:sldId id="278" r:id="rId37"/>
    <p:sldId id="260" r:id="rId38"/>
    <p:sldId id="263" r:id="rId39"/>
    <p:sldId id="274" r:id="rId40"/>
    <p:sldId id="261" r:id="rId41"/>
    <p:sldId id="32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46"/>
    <p:restoredTop sz="94673"/>
  </p:normalViewPr>
  <p:slideViewPr>
    <p:cSldViewPr snapToGrid="0" snapToObjects="1" showGuides="1">
      <p:cViewPr varScale="1">
        <p:scale>
          <a:sx n="120" d="100"/>
          <a:sy n="120" d="100"/>
        </p:scale>
        <p:origin x="208" y="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F6442-BC8F-0340-BF87-5371B161BE0C}" type="datetimeFigureOut">
              <a:rPr lang="en-US" smtClean="0"/>
              <a:t>5/1/21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157BA1-2EBC-8545-A656-C67635F03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2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A31E5A40-5720-3344-B5A2-AC54D06171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48772B-4D11-7643-9764-CAC1909B77C9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FEAE9EDB-915D-4447-93D4-3917001544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DCC8B002-CD17-B641-B4FE-156AE8DEAA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4824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2E32B993-4B14-064F-97ED-E95817E39C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26EA90-6088-5741-9217-76E40279900C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34CE36B8-A565-A14D-B6B4-D9CFFA8922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ACEC1385-FF78-AB44-8D63-B55264E6F1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043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C144A-2BCB-1A4C-AE9C-7D1AA112845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06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567D-AC04-E94D-B4EC-651E7DBCC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66D4D-B824-3346-B5BD-8CA8F7088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DF36C-CB63-9B4F-BCF5-E2A50C92C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5CE1-87B3-284B-BE4E-18BEBC4258AD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D6FF5-8EA3-2746-8159-A7B8AC3D1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688F0-8A3F-2147-A87F-2C014570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5A4E-99A0-8241-BA99-B9C6FC817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26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F4947-037F-8E40-B1EF-4E6F264E8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9955A2-408F-F84F-9169-BD1B92FC5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23DF7-445C-344D-9CFE-F237DA88F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5CE1-87B3-284B-BE4E-18BEBC4258AD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2A3B1-670B-6444-A25E-5E7C82DA1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9455B-17AB-694E-8357-0826D6A8B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5A4E-99A0-8241-BA99-B9C6FC817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78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EB5D18-D6B7-2E4F-850F-35436E98F4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0D5F53-671C-F243-B254-8EC9DEDF1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9BC2E-E9E0-8D4E-94BF-B3F6FD208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5CE1-87B3-284B-BE4E-18BEBC4258AD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40159-E1DA-EF41-B853-0943490B6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94541-E20F-714B-AAFA-4FEA1E9A0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5A4E-99A0-8241-BA99-B9C6FC817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6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AFB3F-AF7E-D04F-9F59-45FF5EDC3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78B55-685F-F547-8548-DEFB15DD3643}" type="datetime1">
              <a:rPr lang="en-US" altLang="en-US"/>
              <a:pPr>
                <a:defRPr/>
              </a:pPr>
              <a:t>5/1/21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D5436-657D-6943-AF62-A9B33BEBD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Computational Methods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6E49C-7A59-2540-8E06-D0A4C312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4A89F5-6CB2-AC45-B8EA-BC7BC681B3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2102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9B7B-ADD3-004B-8BBF-B96A1615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DB037-997D-F44A-8AC6-DED3CBF67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141C2-559D-3B49-A901-454DABED5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5CE1-87B3-284B-BE4E-18BEBC4258AD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059AC-2CA8-7C4F-9609-11BE1A343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CBFD9-B1D1-2749-93EF-C76B1F25D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5A4E-99A0-8241-BA99-B9C6FC817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58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DDB9-ACEC-1D43-B464-6B9698BE9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64B47-FEB8-9446-85F4-CF8756FED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6D985-B35C-5547-8E32-5F59C4898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5CE1-87B3-284B-BE4E-18BEBC4258AD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B2B25-782E-094F-95BB-4E556697C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13164-42FC-AC4E-A5A1-1554A07F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5A4E-99A0-8241-BA99-B9C6FC817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24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C65A6-B107-7F4F-9E48-647522DE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00CF5-0863-0B41-87E2-910713997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7550-1EF8-D743-9D9E-5B14E1C44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C38E4-191E-1F4D-8D9C-CE8D83DE7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5CE1-87B3-284B-BE4E-18BEBC4258AD}" type="datetimeFigureOut">
              <a:rPr lang="en-US" smtClean="0"/>
              <a:t>5/1/21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660E0-E5A7-784E-AE63-9A12C019A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6BE99-7FD8-C64B-B62A-C140116DE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5A4E-99A0-8241-BA99-B9C6FC817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4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C30E-9292-3649-9CFC-FD15F2EFB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77150-5E5A-6747-8FD4-355EDB8A3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9FEA96-9AB6-5844-99DE-24BD67CDE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D2899B-4354-E248-BB7A-5F17FF7419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7B7F5F-8E58-2642-9357-09BA5F1AA2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EA87B-5853-E345-8E1C-D0030578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5CE1-87B3-284B-BE4E-18BEBC4258AD}" type="datetimeFigureOut">
              <a:rPr lang="en-US" smtClean="0"/>
              <a:t>5/1/21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47535A-BF62-204F-BD39-85EA970DB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C1F697-EC2B-AB4B-A007-2D1BCB00D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5A4E-99A0-8241-BA99-B9C6FC817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99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CFFD9-3937-C14C-B6CA-AFE11C0C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828DD-CEC2-EA47-ABFA-399CF6AA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5CE1-87B3-284B-BE4E-18BEBC4258AD}" type="datetimeFigureOut">
              <a:rPr lang="en-US" smtClean="0"/>
              <a:t>5/1/21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3364F-765F-8C43-95F2-965B6A88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442F-C157-8F49-ABA7-6B444738F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5A4E-99A0-8241-BA99-B9C6FC817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6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6DCF46-C15A-4347-8046-DD2D2807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5CE1-87B3-284B-BE4E-18BEBC4258AD}" type="datetimeFigureOut">
              <a:rPr lang="en-US" smtClean="0"/>
              <a:t>5/1/21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866516-DA73-644F-B61F-1A1A66740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A8760-6080-A047-AE91-060AC6B99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5A4E-99A0-8241-BA99-B9C6FC817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03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5A70-D64E-794D-A8D7-18A931B8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A61AE-61AE-EB4B-8EE1-3D3EA8800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B44170-D39D-484E-A273-DDCB113C6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19D9B-A416-114F-8E50-924785FC9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5CE1-87B3-284B-BE4E-18BEBC4258AD}" type="datetimeFigureOut">
              <a:rPr lang="en-US" smtClean="0"/>
              <a:t>5/1/21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978E5-7EB8-534F-B597-AB04A194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BAB62-2399-0543-9074-7F64B391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5A4E-99A0-8241-BA99-B9C6FC817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31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817EF-DBE3-F840-A42B-546C96E97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0E05C1-3720-F74E-9834-5008310315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607AC-FBF5-DA45-867D-2811EA68E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DF04D-C830-C847-A73E-A047ABD2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5CE1-87B3-284B-BE4E-18BEBC4258AD}" type="datetimeFigureOut">
              <a:rPr lang="en-US" smtClean="0"/>
              <a:t>5/1/21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A5F01-60DD-344F-9DC6-F0746C00B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DD61C-8BF1-8348-B7DC-495FA475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5A4E-99A0-8241-BA99-B9C6FC817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94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9E8BEE-82FC-E146-A8E3-E848FE41C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B137C-3BDA-B841-B64B-E9901B0E6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DFC3B-165E-DC40-9BAD-ED82D81CA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85CE1-87B3-284B-BE4E-18BEBC4258AD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149B7-FDB0-B448-8B6A-5456DDAB0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5856C-8BE6-544F-93D8-671F0A3BA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A5A4E-99A0-8241-BA99-B9C6FC8170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551567-A9E7-0C4E-8298-C4EA64F290F4}"/>
              </a:ext>
            </a:extLst>
          </p:cNvPr>
          <p:cNvSpPr txBox="1"/>
          <p:nvPr userDrawn="1"/>
        </p:nvSpPr>
        <p:spPr>
          <a:xfrm>
            <a:off x="10672363" y="36047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HackBio</a:t>
            </a:r>
          </a:p>
        </p:txBody>
      </p:sp>
    </p:spTree>
    <p:extLst>
      <p:ext uri="{BB962C8B-B14F-4D97-AF65-F5344CB8AC3E}">
        <p14:creationId xmlns:p14="http://schemas.microsoft.com/office/powerpoint/2010/main" val="114428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bioteam.net/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bioteam.net/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bioteam.net/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bioteam.net/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NVHLHiL-tw-3e5KYFY-N_ISjWgGHIs45eAypEUep_hU/edit?usp=sharing" TargetMode="External"/><Relationship Id="rId2" Type="http://schemas.openxmlformats.org/officeDocument/2006/relationships/hyperlink" Target="https://commonmark.org/hel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mailto:--mail-user=evilliers@kemri-wellcome.or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eqanswers.com/wiki/BWA-SW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owtie-bio.sourceforge.net/bowtie2/index.shtm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D6886-7334-7245-B58F-FCECFC5D7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1169580"/>
          </a:xfrm>
        </p:spPr>
        <p:txBody>
          <a:bodyPr>
            <a:normAutofit fontScale="90000"/>
          </a:bodyPr>
          <a:lstStyle/>
          <a:p>
            <a:b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Programming for Life Scientists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56D875-7A61-1A4D-A442-3B1A262D80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Winfred Gatua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01/05/2021</a:t>
            </a:r>
          </a:p>
        </p:txBody>
      </p:sp>
    </p:spTree>
    <p:extLst>
      <p:ext uri="{BB962C8B-B14F-4D97-AF65-F5344CB8AC3E}">
        <p14:creationId xmlns:p14="http://schemas.microsoft.com/office/powerpoint/2010/main" val="2020465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73806-FE74-CF43-8048-8BDF2EC6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17D38-77F0-2444-AF95-D0FCBF3D0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Pwd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print name of current working directory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Usage: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pwd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Vi improved, a programmers text editor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Usage: vim [option] [file]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#alternatively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Nano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[OPTIONS]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NB: Never write any code on Microsoft word instead use text editors</a:t>
            </a:r>
          </a:p>
        </p:txBody>
      </p:sp>
    </p:spTree>
    <p:extLst>
      <p:ext uri="{BB962C8B-B14F-4D97-AF65-F5344CB8AC3E}">
        <p14:creationId xmlns:p14="http://schemas.microsoft.com/office/powerpoint/2010/main" val="4198623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73806-FE74-CF43-8048-8BDF2EC6A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280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17D38-77F0-2444-AF95-D0FCBF3D0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77926"/>
            <a:ext cx="12192000" cy="5380073"/>
          </a:xfrm>
        </p:spPr>
        <p:txBody>
          <a:bodyPr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Cp-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 files and directories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Usage: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cp [OPTION]… SOURCE DEST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move (rename) files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Usage:  mv [OPTION]… SOURCE DEST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–remove files or directory (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recycle bin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Usage: rm [OPTION]… FILE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search for files in a directory hierarchy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Usage: find [OPTION] [PATH] {PATTERN]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prints recently used commands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Usage: history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90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F764A-0A95-A448-8A13-AB589435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Text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602F4-4B97-5540-9086-1026FE9AE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concatenate files and print on the standard output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Usage: cat [OPTION] [FILE]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display a line of text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Usage: echo [OPTION] [string]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Grep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print lines matching a pattern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Usage: grep [OPTION] PATTERN [FILE]</a:t>
            </a:r>
          </a:p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Wc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 print the number of newlines, words, and bytes in a files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Usage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[OPTION] [FILE]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029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F764A-0A95-A448-8A13-AB5894353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457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System administration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602F4-4B97-5540-9086-1026FE9AE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9702"/>
            <a:ext cx="12192000" cy="5518298"/>
          </a:xfrm>
        </p:spPr>
        <p:txBody>
          <a:bodyPr>
            <a:no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Chmod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change file access permissions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Usage: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chmod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[OPTION] [MODE] [FILE]</a:t>
            </a:r>
          </a:p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change file owner and group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Usage:chown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[OPTION] …OWNER[:[GROUP]] FILE</a:t>
            </a:r>
          </a:p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change user ID or become superuser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Usage: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[OPTION] [LOGIN]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Passwd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update a user’s authentication tokens(s)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Usage passwd [OPTION]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 show who is logged 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Usage: who [OPTION]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316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F764A-0A95-A448-8A13-AB5894353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710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Advanced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602F4-4B97-5540-9086-1026FE9AE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Reboot-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reboot the system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Usage: reboot [OPTION]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Poweroff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power off the system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Usage: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Poweroff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165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6BAD-EAB8-A54F-91E8-779621E0A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0185" y="263719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High Performance computing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39A0289-671F-E34F-99AE-892910A121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Winfred Gatua</a:t>
            </a:r>
          </a:p>
          <a:p>
            <a:r>
              <a:rPr lang="en-GB" sz="3200" dirty="0"/>
              <a:t>18/03/2021</a:t>
            </a:r>
          </a:p>
        </p:txBody>
      </p:sp>
    </p:spTree>
    <p:extLst>
      <p:ext uri="{BB962C8B-B14F-4D97-AF65-F5344CB8AC3E}">
        <p14:creationId xmlns:p14="http://schemas.microsoft.com/office/powerpoint/2010/main" val="1887846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D44EE5-A9C8-F147-B875-862BC4EF7F45}"/>
              </a:ext>
            </a:extLst>
          </p:cNvPr>
          <p:cNvSpPr/>
          <p:nvPr/>
        </p:nvSpPr>
        <p:spPr>
          <a:xfrm>
            <a:off x="2649672" y="3244334"/>
            <a:ext cx="68926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High Performance computing</a:t>
            </a:r>
          </a:p>
        </p:txBody>
      </p:sp>
    </p:spTree>
    <p:extLst>
      <p:ext uri="{BB962C8B-B14F-4D97-AF65-F5344CB8AC3E}">
        <p14:creationId xmlns:p14="http://schemas.microsoft.com/office/powerpoint/2010/main" val="3437444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8B42-3388-F74F-A1F9-174A0BD2C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br>
              <a:rPr lang="en-GB" sz="3200" dirty="0"/>
            </a:br>
            <a:r>
              <a:rPr lang="en-GB" sz="3200" b="1" dirty="0"/>
              <a:t>What is High Performance Computing?</a:t>
            </a:r>
            <a:br>
              <a:rPr lang="en-GB" sz="3200" dirty="0"/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51628-3E0F-A240-9243-E8F354BEB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High Performance Computing (HPC)</a:t>
            </a:r>
          </a:p>
          <a:p>
            <a:pPr lvl="1"/>
            <a:r>
              <a:rPr lang="en-GB" dirty="0"/>
              <a:t>Networking and Storage</a:t>
            </a:r>
          </a:p>
          <a:p>
            <a:pPr lvl="2"/>
            <a:r>
              <a:rPr lang="en-GB" sz="2400" dirty="0"/>
              <a:t>Deals with high and highest performance computers, with high speed networks, and powerful disk and tape storage systems</a:t>
            </a:r>
          </a:p>
          <a:p>
            <a:pPr lvl="1"/>
            <a:r>
              <a:rPr lang="en-GB" dirty="0"/>
              <a:t>Performance improvement</a:t>
            </a:r>
          </a:p>
          <a:p>
            <a:pPr lvl="2"/>
            <a:r>
              <a:rPr lang="en-GB" sz="2400" dirty="0"/>
              <a:t>Compared to personal computers and small workstations:</a:t>
            </a:r>
          </a:p>
          <a:p>
            <a:pPr lvl="2"/>
            <a:r>
              <a:rPr lang="en-GB" sz="2400" dirty="0"/>
              <a:t>Factor 100...10.000</a:t>
            </a:r>
          </a:p>
          <a:p>
            <a:endParaRPr lang="en-US" sz="2400" dirty="0"/>
          </a:p>
        </p:txBody>
      </p:sp>
      <p:pic>
        <p:nvPicPr>
          <p:cNvPr id="9218" name="Picture 2" descr="Image result for Networking and Storage">
            <a:extLst>
              <a:ext uri="{FF2B5EF4-FFF2-40B4-BE49-F238E27FC236}">
                <a16:creationId xmlns:a16="http://schemas.microsoft.com/office/drawing/2014/main" id="{F9F2DAA1-2AF3-5943-9055-469E0CC21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377" y="4173080"/>
            <a:ext cx="4268423" cy="231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339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B5A3-8DB8-C24A-838A-4081ECA12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200" b="1" dirty="0"/>
              <a:t>Application Fields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B5E9-8628-7B4F-80B3-526C34CE3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Numerical calculations and simulations</a:t>
            </a:r>
          </a:p>
          <a:p>
            <a:pPr lvl="1"/>
            <a:r>
              <a:rPr lang="en-GB" dirty="0"/>
              <a:t>Particle physics</a:t>
            </a:r>
          </a:p>
          <a:p>
            <a:pPr lvl="1"/>
            <a:r>
              <a:rPr lang="en-GB" dirty="0"/>
              <a:t>Computational fluid dynamics</a:t>
            </a:r>
          </a:p>
          <a:p>
            <a:pPr lvl="1"/>
            <a:r>
              <a:rPr lang="en-GB" dirty="0"/>
              <a:t>Car crash simulations</a:t>
            </a:r>
          </a:p>
          <a:p>
            <a:pPr lvl="1"/>
            <a:r>
              <a:rPr lang="en-GB" dirty="0"/>
              <a:t> Weather forecast</a:t>
            </a:r>
          </a:p>
          <a:p>
            <a:pPr lvl="1"/>
            <a:r>
              <a:rPr lang="en-GB" dirty="0"/>
              <a:t>Commercial database applications</a:t>
            </a:r>
          </a:p>
          <a:p>
            <a:r>
              <a:rPr lang="en-GB" sz="2400" dirty="0"/>
              <a:t>Non-numerical computations</a:t>
            </a:r>
          </a:p>
          <a:p>
            <a:pPr lvl="1"/>
            <a:r>
              <a:rPr lang="en-GB" dirty="0"/>
              <a:t>Chess playing, theorem proving</a:t>
            </a:r>
          </a:p>
          <a:p>
            <a:pPr lvl="1"/>
            <a:r>
              <a:rPr lang="en-GB" dirty="0"/>
              <a:t>Commercial database applications</a:t>
            </a:r>
          </a:p>
          <a:p>
            <a:endParaRPr lang="en-US" sz="2400" dirty="0"/>
          </a:p>
        </p:txBody>
      </p:sp>
      <p:pic>
        <p:nvPicPr>
          <p:cNvPr id="8194" name="Picture 2" descr="Image result for Computational fluid dynamics">
            <a:extLst>
              <a:ext uri="{FF2B5EF4-FFF2-40B4-BE49-F238E27FC236}">
                <a16:creationId xmlns:a16="http://schemas.microsoft.com/office/drawing/2014/main" id="{29F27F63-4171-5546-A023-D62390D9E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222" y="3006436"/>
            <a:ext cx="5123751" cy="301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953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Computational genomics">
            <a:extLst>
              <a:ext uri="{FF2B5EF4-FFF2-40B4-BE49-F238E27FC236}">
                <a16:creationId xmlns:a16="http://schemas.microsoft.com/office/drawing/2014/main" id="{50E00830-4B52-424D-B244-6BB51CD18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909" y="752247"/>
            <a:ext cx="4010891" cy="396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E1126B-DE51-3C43-B2AD-42EE165E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200" b="1" dirty="0"/>
              <a:t>Continue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E6532-09E4-A549-AE27-B4E5CC7A9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fields of Bioinformatics</a:t>
            </a:r>
          </a:p>
          <a:p>
            <a:pPr lvl="1"/>
            <a:r>
              <a:rPr lang="en-GB" dirty="0"/>
              <a:t>Computational genomics</a:t>
            </a:r>
          </a:p>
          <a:p>
            <a:pPr lvl="1"/>
            <a:r>
              <a:rPr lang="en-GB" dirty="0"/>
              <a:t>Computational proteomics</a:t>
            </a:r>
          </a:p>
          <a:p>
            <a:pPr lvl="1"/>
            <a:r>
              <a:rPr lang="en-GB" dirty="0"/>
              <a:t>Computational evolutionary biology</a:t>
            </a:r>
          </a:p>
          <a:p>
            <a:r>
              <a:rPr lang="en-GB" dirty="0"/>
              <a:t>In general</a:t>
            </a:r>
          </a:p>
          <a:p>
            <a:pPr lvl="1"/>
            <a:r>
              <a:rPr lang="en-GB" dirty="0"/>
              <a:t>Everything that runs between 1 and 10.000 days</a:t>
            </a:r>
          </a:p>
          <a:p>
            <a:pPr lvl="1"/>
            <a:r>
              <a:rPr lang="en-GB" dirty="0"/>
              <a:t>Everything that uses high volumes of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51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3E8D-45CB-754C-831C-DDEC68B6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7388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62BE8-9139-4547-A4D0-A8858D8D8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527"/>
            <a:ext cx="10515600" cy="5308822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 and GitHub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 Performance Computing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Jupyter notebook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146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mega giga tera">
            <a:extLst>
              <a:ext uri="{FF2B5EF4-FFF2-40B4-BE49-F238E27FC236}">
                <a16:creationId xmlns:a16="http://schemas.microsoft.com/office/drawing/2014/main" id="{E43A6F46-CA4B-594F-AAC7-39399D338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673" y="4328897"/>
            <a:ext cx="4020704" cy="184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021933-1E0C-EE4E-A60C-C52BF49E0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200" b="1" dirty="0"/>
              <a:t>Measures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274E4-B690-D644-A57C-1E67D1FCF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Mega (10</a:t>
            </a:r>
            <a:r>
              <a:rPr lang="en-GB" baseline="30000" dirty="0"/>
              <a:t>6</a:t>
            </a:r>
            <a:r>
              <a:rPr lang="en-GB" dirty="0"/>
              <a:t>) – Giga (10</a:t>
            </a:r>
            <a:r>
              <a:rPr lang="en-GB" baseline="30000" dirty="0"/>
              <a:t>9</a:t>
            </a:r>
            <a:r>
              <a:rPr lang="en-GB" dirty="0"/>
              <a:t>) – Tera (10</a:t>
            </a:r>
            <a:r>
              <a:rPr lang="en-GB" baseline="30000" dirty="0"/>
              <a:t>12</a:t>
            </a:r>
            <a:r>
              <a:rPr lang="en-GB" dirty="0"/>
              <a:t>) – Peta (10</a:t>
            </a:r>
            <a:r>
              <a:rPr lang="en-GB" baseline="30000" dirty="0"/>
              <a:t>15</a:t>
            </a:r>
            <a:r>
              <a:rPr lang="en-GB" dirty="0"/>
              <a:t>) – </a:t>
            </a:r>
            <a:r>
              <a:rPr lang="en-GB" dirty="0" err="1"/>
              <a:t>Exa</a:t>
            </a:r>
            <a:r>
              <a:rPr lang="en-GB" dirty="0"/>
              <a:t> (10</a:t>
            </a:r>
            <a:r>
              <a:rPr lang="en-GB" baseline="30000" dirty="0"/>
              <a:t>18</a:t>
            </a:r>
            <a:r>
              <a:rPr lang="en-GB" dirty="0"/>
              <a:t>)</a:t>
            </a:r>
          </a:p>
          <a:p>
            <a:r>
              <a:rPr lang="en-GB" dirty="0"/>
              <a:t>Computational Performance (Flop/s)</a:t>
            </a:r>
          </a:p>
          <a:p>
            <a:pPr lvl="1"/>
            <a:r>
              <a:rPr lang="en-GB" dirty="0"/>
              <a:t>Flop/s = floating point operations per second</a:t>
            </a:r>
          </a:p>
          <a:p>
            <a:pPr lvl="1"/>
            <a:r>
              <a:rPr lang="en-GB" dirty="0"/>
              <a:t>Modern processor: 3 </a:t>
            </a:r>
            <a:r>
              <a:rPr lang="en-GB" dirty="0" err="1"/>
              <a:t>GFlop</a:t>
            </a:r>
            <a:r>
              <a:rPr lang="en-GB" dirty="0"/>
              <a:t>/s</a:t>
            </a:r>
          </a:p>
          <a:p>
            <a:pPr lvl="1"/>
            <a:r>
              <a:rPr lang="en-GB" dirty="0"/>
              <a:t>Supercomputer: 1.88 </a:t>
            </a:r>
            <a:r>
              <a:rPr lang="en-GB" dirty="0" err="1"/>
              <a:t>ExaFlop</a:t>
            </a:r>
            <a:r>
              <a:rPr lang="en-GB" dirty="0"/>
              <a:t>/s (factor 1,000,000,000)</a:t>
            </a:r>
          </a:p>
          <a:p>
            <a:r>
              <a:rPr lang="en-GB" dirty="0"/>
              <a:t>Network performance (Byte/s)</a:t>
            </a:r>
          </a:p>
          <a:p>
            <a:pPr lvl="1"/>
            <a:r>
              <a:rPr lang="en-GB" dirty="0"/>
              <a:t>Personal computer: 10/100 </a:t>
            </a:r>
            <a:r>
              <a:rPr lang="en-GB" dirty="0" err="1"/>
              <a:t>MByte</a:t>
            </a:r>
            <a:r>
              <a:rPr lang="en-GB" dirty="0"/>
              <a:t>/s</a:t>
            </a:r>
          </a:p>
          <a:p>
            <a:pPr lvl="1"/>
            <a:r>
              <a:rPr lang="en-GB" dirty="0"/>
              <a:t>Supercomputer networks: gigabytes/s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266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A87BFF86-6888-F24A-AECA-3FE79189A9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dirty="0" err="1"/>
              <a:t>BioTeam</a:t>
            </a:r>
            <a:r>
              <a:rPr lang="en-US" altLang="en-US" dirty="0"/>
              <a:t>,  </a:t>
            </a:r>
            <a:r>
              <a:rPr lang="en-US" altLang="en-US" dirty="0">
                <a:hlinkClick r:id="rId2"/>
              </a:rPr>
              <a:t>www.bioteam.net</a:t>
            </a:r>
            <a:endParaRPr lang="en-US" altLang="en-US" sz="1600" dirty="0">
              <a:solidFill>
                <a:schemeClr val="tx1"/>
              </a:solidFill>
            </a:endParaRP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E46F035C-33BD-E14F-9D92-0C786D249C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b="1" dirty="0"/>
              <a:t>Types of computing problems</a:t>
            </a:r>
          </a:p>
        </p:txBody>
      </p:sp>
      <p:sp>
        <p:nvSpPr>
          <p:cNvPr id="72708" name="Rectangle 4">
            <a:extLst>
              <a:ext uri="{FF2B5EF4-FFF2-40B4-BE49-F238E27FC236}">
                <a16:creationId xmlns:a16="http://schemas.microsoft.com/office/drawing/2014/main" id="{0E7A4290-486E-A043-90BD-12EAF5D85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095" y="2128838"/>
            <a:ext cx="2126223" cy="2315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2400" dirty="0">
                <a:solidFill>
                  <a:schemeClr val="hlink"/>
                </a:solidFill>
              </a:rPr>
              <a:t>Tightly Coupled</a:t>
            </a:r>
          </a:p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2400" dirty="0"/>
              <a:t>1 + 1 = </a:t>
            </a:r>
            <a:r>
              <a:rPr lang="en-US" altLang="en-US" sz="2400" dirty="0">
                <a:solidFill>
                  <a:schemeClr val="folHlink"/>
                </a:solidFill>
              </a:rPr>
              <a:t>X</a:t>
            </a:r>
          </a:p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2400" dirty="0">
                <a:solidFill>
                  <a:schemeClr val="folHlink"/>
                </a:solidFill>
              </a:rPr>
              <a:t>X</a:t>
            </a:r>
            <a:r>
              <a:rPr lang="en-US" altLang="en-US" sz="2400" dirty="0"/>
              <a:t> + 2 = </a:t>
            </a:r>
            <a:r>
              <a:rPr lang="en-US" altLang="en-US" sz="2400" dirty="0">
                <a:solidFill>
                  <a:schemeClr val="accent2"/>
                </a:solidFill>
              </a:rPr>
              <a:t>Y</a:t>
            </a:r>
            <a:endParaRPr lang="en-US" altLang="en-US" sz="2400" dirty="0"/>
          </a:p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2400" dirty="0">
                <a:solidFill>
                  <a:schemeClr val="accent2"/>
                </a:solidFill>
              </a:rPr>
              <a:t>Y</a:t>
            </a:r>
            <a:r>
              <a:rPr lang="en-US" altLang="en-US" sz="2400" dirty="0"/>
              <a:t> + 3 = </a:t>
            </a:r>
            <a:r>
              <a:rPr lang="en-US" altLang="en-US" sz="2400" dirty="0">
                <a:solidFill>
                  <a:schemeClr val="accent1"/>
                </a:solidFill>
              </a:rPr>
              <a:t>Z</a:t>
            </a:r>
          </a:p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2400" dirty="0"/>
              <a:t>N + </a:t>
            </a:r>
            <a:r>
              <a:rPr lang="en-US" altLang="en-US" sz="2400" dirty="0">
                <a:solidFill>
                  <a:schemeClr val="accent1"/>
                </a:solidFill>
              </a:rPr>
              <a:t>Z</a:t>
            </a:r>
            <a:r>
              <a:rPr lang="en-US" altLang="en-US" sz="2400" dirty="0"/>
              <a:t> = W</a:t>
            </a:r>
          </a:p>
        </p:txBody>
      </p:sp>
      <p:sp>
        <p:nvSpPr>
          <p:cNvPr id="72709" name="Rectangle 5">
            <a:extLst>
              <a:ext uri="{FF2B5EF4-FFF2-40B4-BE49-F238E27FC236}">
                <a16:creationId xmlns:a16="http://schemas.microsoft.com/office/drawing/2014/main" id="{811EDA23-7A7C-1A4C-8380-FC78C26A1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2028" y="2133600"/>
            <a:ext cx="3055708" cy="2315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2400" dirty="0">
                <a:solidFill>
                  <a:schemeClr val="hlink"/>
                </a:solidFill>
              </a:rPr>
              <a:t>Embarrassingly Parallel</a:t>
            </a:r>
          </a:p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2400" dirty="0"/>
              <a:t>1 + 1 = </a:t>
            </a:r>
            <a:r>
              <a:rPr lang="en-US" altLang="en-US" sz="2400" dirty="0">
                <a:solidFill>
                  <a:schemeClr val="folHlink"/>
                </a:solidFill>
              </a:rPr>
              <a:t>X</a:t>
            </a:r>
            <a:endParaRPr lang="en-US" altLang="en-US" sz="2400" dirty="0"/>
          </a:p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2400" dirty="0"/>
              <a:t>2 + 2 = </a:t>
            </a:r>
            <a:r>
              <a:rPr lang="en-US" altLang="en-US" sz="2400" dirty="0">
                <a:solidFill>
                  <a:schemeClr val="accent2"/>
                </a:solidFill>
              </a:rPr>
              <a:t>Y</a:t>
            </a:r>
            <a:endParaRPr lang="en-US" altLang="en-US" sz="2400" dirty="0"/>
          </a:p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2400" dirty="0"/>
              <a:t>3 + 3 = </a:t>
            </a:r>
            <a:r>
              <a:rPr lang="en-US" altLang="en-US" sz="2400" dirty="0">
                <a:solidFill>
                  <a:schemeClr val="accent1"/>
                </a:solidFill>
              </a:rPr>
              <a:t>Z</a:t>
            </a:r>
            <a:endParaRPr lang="en-US" altLang="en-US" sz="2400" dirty="0"/>
          </a:p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2400" dirty="0"/>
              <a:t>N + N = W</a:t>
            </a:r>
          </a:p>
        </p:txBody>
      </p:sp>
    </p:spTree>
    <p:extLst>
      <p:ext uri="{BB962C8B-B14F-4D97-AF65-F5344CB8AC3E}">
        <p14:creationId xmlns:p14="http://schemas.microsoft.com/office/powerpoint/2010/main" val="3725851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DB46050-7147-4A4B-9393-6B1F70C159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The BioTeam,  </a:t>
            </a:r>
            <a:r>
              <a:rPr lang="en-US" altLang="en-US">
                <a:hlinkClick r:id="rId2"/>
              </a:rPr>
              <a:t>www.bioteam.net</a:t>
            </a:r>
            <a:endParaRPr lang="en-US" altLang="en-US" sz="1600">
              <a:solidFill>
                <a:schemeClr val="tx1"/>
              </a:solidFill>
            </a:endParaRP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C639C8BF-15DE-864D-9CA0-B04E0266CC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76200"/>
            <a:ext cx="77724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b="1" dirty="0"/>
              <a:t>Generic bioinformatics use case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FB963F4A-8252-7C48-991D-35EA6145C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1447799"/>
            <a:ext cx="4631410" cy="4410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latin typeface="+mn-lt"/>
              </a:rPr>
              <a:t>Scientist has a problem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latin typeface="+mn-lt"/>
              </a:rPr>
              <a:t>She does not want or need to run ONE parallel application stretching across a 100 CPU cluster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latin typeface="+mn-lt"/>
              </a:rPr>
              <a:t>She wants to run one standalone program 100,000 or 1,000,000 times with slightly different input and output values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 dirty="0">
              <a:latin typeface="+mn-lt"/>
            </a:endParaRPr>
          </a:p>
        </p:txBody>
      </p:sp>
      <p:sp>
        <p:nvSpPr>
          <p:cNvPr id="77829" name="Rectangle 5">
            <a:extLst>
              <a:ext uri="{FF2B5EF4-FFF2-40B4-BE49-F238E27FC236}">
                <a16:creationId xmlns:a16="http://schemas.microsoft.com/office/drawing/2014/main" id="{095D872D-37FA-D04C-8D26-FFB0FD06C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1" y="2225676"/>
            <a:ext cx="4219575" cy="2315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2400" dirty="0">
                <a:solidFill>
                  <a:schemeClr val="hlink"/>
                </a:solidFill>
              </a:rPr>
              <a:t>Embarrassingly Parallel</a:t>
            </a:r>
          </a:p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2400" dirty="0"/>
              <a:t>1 + 1 = </a:t>
            </a:r>
            <a:r>
              <a:rPr lang="en-US" altLang="en-US" sz="2400" dirty="0">
                <a:solidFill>
                  <a:schemeClr val="folHlink"/>
                </a:solidFill>
              </a:rPr>
              <a:t>X</a:t>
            </a:r>
            <a:endParaRPr lang="en-US" altLang="en-US" sz="2400" dirty="0"/>
          </a:p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2400" dirty="0"/>
              <a:t>2 + 2 = </a:t>
            </a:r>
            <a:r>
              <a:rPr lang="en-US" altLang="en-US" sz="2400" dirty="0">
                <a:solidFill>
                  <a:schemeClr val="accent2"/>
                </a:solidFill>
              </a:rPr>
              <a:t>Y</a:t>
            </a:r>
            <a:endParaRPr lang="en-US" altLang="en-US" sz="2400" dirty="0"/>
          </a:p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2400" dirty="0"/>
              <a:t>3 + 3 = </a:t>
            </a:r>
            <a:r>
              <a:rPr lang="en-US" altLang="en-US" sz="2400" dirty="0">
                <a:solidFill>
                  <a:schemeClr val="accent1"/>
                </a:solidFill>
              </a:rPr>
              <a:t>Z</a:t>
            </a:r>
            <a:endParaRPr lang="en-US" altLang="en-US" sz="2400" dirty="0"/>
          </a:p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2400" dirty="0"/>
              <a:t>N + N = W</a:t>
            </a:r>
          </a:p>
        </p:txBody>
      </p:sp>
    </p:spTree>
    <p:extLst>
      <p:ext uri="{BB962C8B-B14F-4D97-AF65-F5344CB8AC3E}">
        <p14:creationId xmlns:p14="http://schemas.microsoft.com/office/powerpoint/2010/main" val="703051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AD22E-A3DF-C447-A058-E1A42A8E6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9698" name="Picture 2" descr="Image result for bioinformatics parallel computing examples">
            <a:extLst>
              <a:ext uri="{FF2B5EF4-FFF2-40B4-BE49-F238E27FC236}">
                <a16:creationId xmlns:a16="http://schemas.microsoft.com/office/drawing/2014/main" id="{99E60827-ED9A-D746-97AD-37B487F48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098" y="1974123"/>
            <a:ext cx="5390707" cy="404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92C57E-93A0-A348-8F04-ED31AE82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908" y="362381"/>
            <a:ext cx="1051560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4000" b="1" dirty="0"/>
              <a:t>NGS data processing is embarrassingly parallel</a:t>
            </a:r>
          </a:p>
        </p:txBody>
      </p:sp>
    </p:spTree>
    <p:extLst>
      <p:ext uri="{BB962C8B-B14F-4D97-AF65-F5344CB8AC3E}">
        <p14:creationId xmlns:p14="http://schemas.microsoft.com/office/powerpoint/2010/main" val="1272777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oter Placeholder 2">
            <a:extLst>
              <a:ext uri="{FF2B5EF4-FFF2-40B4-BE49-F238E27FC236}">
                <a16:creationId xmlns:a16="http://schemas.microsoft.com/office/drawing/2014/main" id="{D395E48D-A39C-F54F-AD31-8244208D49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The BioTeam,  </a:t>
            </a:r>
            <a:r>
              <a:rPr lang="en-US" altLang="en-US">
                <a:hlinkClick r:id="rId2"/>
              </a:rPr>
              <a:t>www.bioteam.net</a:t>
            </a:r>
            <a:endParaRPr lang="en-US" altLang="en-US" sz="1600">
              <a:solidFill>
                <a:schemeClr val="tx1"/>
              </a:solidFill>
            </a:endParaRPr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A049B039-7687-104E-AD90-29F3E3FB49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381000"/>
            <a:ext cx="7772400" cy="1143000"/>
          </a:xfrm>
        </p:spPr>
        <p:txBody>
          <a:bodyPr/>
          <a:lstStyle/>
          <a:p>
            <a:r>
              <a:rPr lang="en-US" altLang="en-US"/>
              <a:t>Split target databases &amp; by query</a:t>
            </a:r>
          </a:p>
        </p:txBody>
      </p:sp>
      <p:grpSp>
        <p:nvGrpSpPr>
          <p:cNvPr id="78851" name="Group 3">
            <a:extLst>
              <a:ext uri="{FF2B5EF4-FFF2-40B4-BE49-F238E27FC236}">
                <a16:creationId xmlns:a16="http://schemas.microsoft.com/office/drawing/2014/main" id="{28F07991-E2B8-F94B-B2E5-B4045129B8FD}"/>
              </a:ext>
            </a:extLst>
          </p:cNvPr>
          <p:cNvGrpSpPr>
            <a:grpSpLocks/>
          </p:cNvGrpSpPr>
          <p:nvPr/>
        </p:nvGrpSpPr>
        <p:grpSpPr bwMode="auto">
          <a:xfrm>
            <a:off x="2133601" y="1676400"/>
            <a:ext cx="7331075" cy="4120448"/>
            <a:chOff x="579" y="1637"/>
            <a:chExt cx="6491" cy="4205"/>
          </a:xfrm>
        </p:grpSpPr>
        <p:sp>
          <p:nvSpPr>
            <p:cNvPr id="78852" name="Line 4">
              <a:extLst>
                <a:ext uri="{FF2B5EF4-FFF2-40B4-BE49-F238E27FC236}">
                  <a16:creationId xmlns:a16="http://schemas.microsoft.com/office/drawing/2014/main" id="{D6CAC295-0175-6940-98FD-D40BB6E14C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5" y="2610"/>
              <a:ext cx="81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53" name="AutoShape 5">
              <a:extLst>
                <a:ext uri="{FF2B5EF4-FFF2-40B4-BE49-F238E27FC236}">
                  <a16:creationId xmlns:a16="http://schemas.microsoft.com/office/drawing/2014/main" id="{EB8B4A75-66F6-2243-BD19-AE5525903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" y="1637"/>
              <a:ext cx="1229" cy="1774"/>
            </a:xfrm>
            <a:prstGeom prst="can">
              <a:avLst>
                <a:gd name="adj" fmla="val 36086"/>
              </a:avLst>
            </a:prstGeom>
            <a:solidFill>
              <a:schemeClr val="folHlink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854" name="Text Box 6">
              <a:extLst>
                <a:ext uri="{FF2B5EF4-FFF2-40B4-BE49-F238E27FC236}">
                  <a16:creationId xmlns:a16="http://schemas.microsoft.com/office/drawing/2014/main" id="{15F94F0E-60E1-E340-9958-3BE840560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9" y="2229"/>
              <a:ext cx="674" cy="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2800">
                  <a:solidFill>
                    <a:schemeClr val="bg1"/>
                  </a:solidFill>
                  <a:latin typeface="Arial" panose="020B0604020202020204" pitchFamily="34" charset="0"/>
                </a:rPr>
                <a:t>DB</a:t>
              </a:r>
            </a:p>
          </p:txBody>
        </p:sp>
        <p:sp>
          <p:nvSpPr>
            <p:cNvPr id="78855" name="AutoShape 7">
              <a:extLst>
                <a:ext uri="{FF2B5EF4-FFF2-40B4-BE49-F238E27FC236}">
                  <a16:creationId xmlns:a16="http://schemas.microsoft.com/office/drawing/2014/main" id="{B58AAF6B-A366-704B-AEE1-FF5E5099A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9" y="1774"/>
              <a:ext cx="1501" cy="1569"/>
            </a:xfrm>
            <a:prstGeom prst="flowChartDocumen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56" name="Text Box 8">
              <a:extLst>
                <a:ext uri="{FF2B5EF4-FFF2-40B4-BE49-F238E27FC236}">
                  <a16:creationId xmlns:a16="http://schemas.microsoft.com/office/drawing/2014/main" id="{1CDF06C2-098F-F445-BFB6-B96E066BC6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76" y="2229"/>
              <a:ext cx="1135" cy="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2800">
                  <a:solidFill>
                    <a:schemeClr val="bg1"/>
                  </a:solidFill>
                  <a:latin typeface="Arial" panose="020B0604020202020204" pitchFamily="34" charset="0"/>
                </a:rPr>
                <a:t>Result</a:t>
              </a:r>
            </a:p>
          </p:txBody>
        </p:sp>
        <p:sp>
          <p:nvSpPr>
            <p:cNvPr id="78857" name="AutoShape 9">
              <a:extLst>
                <a:ext uri="{FF2B5EF4-FFF2-40B4-BE49-F238E27FC236}">
                  <a16:creationId xmlns:a16="http://schemas.microsoft.com/office/drawing/2014/main" id="{67BDD694-B5BA-864B-B243-CA3022190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" y="3752"/>
              <a:ext cx="409" cy="546"/>
            </a:xfrm>
            <a:prstGeom prst="can">
              <a:avLst>
                <a:gd name="adj" fmla="val 33374"/>
              </a:avLst>
            </a:prstGeom>
            <a:solidFill>
              <a:schemeClr val="folHlink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58" name="AutoShape 10">
              <a:extLst>
                <a:ext uri="{FF2B5EF4-FFF2-40B4-BE49-F238E27FC236}">
                  <a16:creationId xmlns:a16="http://schemas.microsoft.com/office/drawing/2014/main" id="{A1B0812E-B36D-9345-B4E8-297298C37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0" y="3752"/>
              <a:ext cx="409" cy="546"/>
            </a:xfrm>
            <a:prstGeom prst="can">
              <a:avLst>
                <a:gd name="adj" fmla="val 33374"/>
              </a:avLst>
            </a:prstGeom>
            <a:solidFill>
              <a:schemeClr val="folHlink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59" name="AutoShape 11">
              <a:extLst>
                <a:ext uri="{FF2B5EF4-FFF2-40B4-BE49-F238E27FC236}">
                  <a16:creationId xmlns:a16="http://schemas.microsoft.com/office/drawing/2014/main" id="{EA45ACF5-5246-D14E-A30E-D0B88B0FC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" y="4503"/>
              <a:ext cx="409" cy="545"/>
            </a:xfrm>
            <a:prstGeom prst="can">
              <a:avLst>
                <a:gd name="adj" fmla="val 33313"/>
              </a:avLst>
            </a:prstGeom>
            <a:solidFill>
              <a:schemeClr val="folHlink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0" name="AutoShape 12">
              <a:extLst>
                <a:ext uri="{FF2B5EF4-FFF2-40B4-BE49-F238E27FC236}">
                  <a16:creationId xmlns:a16="http://schemas.microsoft.com/office/drawing/2014/main" id="{09AE6331-65ED-4C41-8954-9099FA961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0" y="4503"/>
              <a:ext cx="409" cy="545"/>
            </a:xfrm>
            <a:prstGeom prst="can">
              <a:avLst>
                <a:gd name="adj" fmla="val 33313"/>
              </a:avLst>
            </a:prstGeom>
            <a:solidFill>
              <a:schemeClr val="folHlink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1" name="AutoShape 13">
              <a:extLst>
                <a:ext uri="{FF2B5EF4-FFF2-40B4-BE49-F238E27FC236}">
                  <a16:creationId xmlns:a16="http://schemas.microsoft.com/office/drawing/2014/main" id="{13DFE390-AC2B-D04A-8656-B633B6961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" y="5253"/>
              <a:ext cx="409" cy="546"/>
            </a:xfrm>
            <a:prstGeom prst="can">
              <a:avLst>
                <a:gd name="adj" fmla="val 33374"/>
              </a:avLst>
            </a:prstGeom>
            <a:solidFill>
              <a:schemeClr val="folHlink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2" name="AutoShape 14">
              <a:extLst>
                <a:ext uri="{FF2B5EF4-FFF2-40B4-BE49-F238E27FC236}">
                  <a16:creationId xmlns:a16="http://schemas.microsoft.com/office/drawing/2014/main" id="{9FBC93FD-E73C-5540-BB83-DABFD6E32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0" y="5253"/>
              <a:ext cx="409" cy="546"/>
            </a:xfrm>
            <a:prstGeom prst="can">
              <a:avLst>
                <a:gd name="adj" fmla="val 33374"/>
              </a:avLst>
            </a:prstGeom>
            <a:solidFill>
              <a:schemeClr val="folHlink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3" name="Line 15">
              <a:extLst>
                <a:ext uri="{FF2B5EF4-FFF2-40B4-BE49-F238E27FC236}">
                  <a16:creationId xmlns:a16="http://schemas.microsoft.com/office/drawing/2014/main" id="{B3742EAD-3112-D247-B74D-CDB140CDA8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7" y="3820"/>
              <a:ext cx="887" cy="10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4" name="AutoShape 16">
              <a:extLst>
                <a:ext uri="{FF2B5EF4-FFF2-40B4-BE49-F238E27FC236}">
                  <a16:creationId xmlns:a16="http://schemas.microsoft.com/office/drawing/2014/main" id="{9ED22212-13C1-6A45-97D8-9FED6D405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" y="3828"/>
              <a:ext cx="233" cy="517"/>
            </a:xfrm>
            <a:prstGeom prst="flowChartDocumen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/>
            <a:p>
              <a:endParaRPr lang="en-US"/>
            </a:p>
          </p:txBody>
        </p:sp>
        <p:sp>
          <p:nvSpPr>
            <p:cNvPr id="78865" name="Text Box 17">
              <a:extLst>
                <a:ext uri="{FF2B5EF4-FFF2-40B4-BE49-F238E27FC236}">
                  <a16:creationId xmlns:a16="http://schemas.microsoft.com/office/drawing/2014/main" id="{EAEBCB47-A315-714D-AF66-3AF6C5D68F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2" y="3900"/>
              <a:ext cx="682" cy="3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Result</a:t>
              </a:r>
            </a:p>
          </p:txBody>
        </p:sp>
        <p:sp>
          <p:nvSpPr>
            <p:cNvPr id="78866" name="AutoShape 18">
              <a:extLst>
                <a:ext uri="{FF2B5EF4-FFF2-40B4-BE49-F238E27FC236}">
                  <a16:creationId xmlns:a16="http://schemas.microsoft.com/office/drawing/2014/main" id="{7D700AD7-1480-F845-B8A6-29809A12B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3828"/>
              <a:ext cx="233" cy="517"/>
            </a:xfrm>
            <a:prstGeom prst="flowChartDocumen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/>
            <a:p>
              <a:endParaRPr lang="en-US"/>
            </a:p>
          </p:txBody>
        </p:sp>
        <p:sp>
          <p:nvSpPr>
            <p:cNvPr id="78867" name="Text Box 19">
              <a:extLst>
                <a:ext uri="{FF2B5EF4-FFF2-40B4-BE49-F238E27FC236}">
                  <a16:creationId xmlns:a16="http://schemas.microsoft.com/office/drawing/2014/main" id="{53F722B8-A5C8-A94F-AEDC-5F06173D57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3" y="3900"/>
              <a:ext cx="682" cy="3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Result</a:t>
              </a:r>
            </a:p>
          </p:txBody>
        </p:sp>
        <p:sp>
          <p:nvSpPr>
            <p:cNvPr id="78868" name="AutoShape 20">
              <a:extLst>
                <a:ext uri="{FF2B5EF4-FFF2-40B4-BE49-F238E27FC236}">
                  <a16:creationId xmlns:a16="http://schemas.microsoft.com/office/drawing/2014/main" id="{B9894C25-6C43-F34A-89D2-489C47F64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3" y="4577"/>
              <a:ext cx="233" cy="517"/>
            </a:xfrm>
            <a:prstGeom prst="flowChartDocumen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/>
            <a:p>
              <a:endParaRPr lang="en-US"/>
            </a:p>
          </p:txBody>
        </p:sp>
        <p:sp>
          <p:nvSpPr>
            <p:cNvPr id="78869" name="Text Box 21">
              <a:extLst>
                <a:ext uri="{FF2B5EF4-FFF2-40B4-BE49-F238E27FC236}">
                  <a16:creationId xmlns:a16="http://schemas.microsoft.com/office/drawing/2014/main" id="{CFD4491C-159D-4644-A673-FFD771717F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1" y="4650"/>
              <a:ext cx="682" cy="3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Result</a:t>
              </a:r>
            </a:p>
          </p:txBody>
        </p:sp>
        <p:sp>
          <p:nvSpPr>
            <p:cNvPr id="78870" name="AutoShape 22">
              <a:extLst>
                <a:ext uri="{FF2B5EF4-FFF2-40B4-BE49-F238E27FC236}">
                  <a16:creationId xmlns:a16="http://schemas.microsoft.com/office/drawing/2014/main" id="{4073B02E-2D9E-A648-9A2F-7B468C929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4577"/>
              <a:ext cx="233" cy="517"/>
            </a:xfrm>
            <a:prstGeom prst="flowChartDocumen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/>
            <a:p>
              <a:endParaRPr lang="en-US"/>
            </a:p>
          </p:txBody>
        </p:sp>
        <p:sp>
          <p:nvSpPr>
            <p:cNvPr id="78871" name="Text Box 23">
              <a:extLst>
                <a:ext uri="{FF2B5EF4-FFF2-40B4-BE49-F238E27FC236}">
                  <a16:creationId xmlns:a16="http://schemas.microsoft.com/office/drawing/2014/main" id="{940D18EE-B195-7A42-83F3-E9EC5452F6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3" y="4650"/>
              <a:ext cx="682" cy="3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Result</a:t>
              </a:r>
            </a:p>
          </p:txBody>
        </p:sp>
        <p:sp>
          <p:nvSpPr>
            <p:cNvPr id="78872" name="AutoShape 24">
              <a:extLst>
                <a:ext uri="{FF2B5EF4-FFF2-40B4-BE49-F238E27FC236}">
                  <a16:creationId xmlns:a16="http://schemas.microsoft.com/office/drawing/2014/main" id="{77FB4ACB-2A10-244A-9893-BA84D31C4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" y="5325"/>
              <a:ext cx="233" cy="517"/>
            </a:xfrm>
            <a:prstGeom prst="flowChartDocumen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/>
            <a:p>
              <a:endParaRPr lang="en-US"/>
            </a:p>
          </p:txBody>
        </p:sp>
        <p:sp>
          <p:nvSpPr>
            <p:cNvPr id="78873" name="Text Box 25">
              <a:extLst>
                <a:ext uri="{FF2B5EF4-FFF2-40B4-BE49-F238E27FC236}">
                  <a16:creationId xmlns:a16="http://schemas.microsoft.com/office/drawing/2014/main" id="{395CF5DA-0770-6B49-9657-6ECF6E7B51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2" y="5398"/>
              <a:ext cx="682" cy="3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Result</a:t>
              </a:r>
            </a:p>
          </p:txBody>
        </p:sp>
        <p:sp>
          <p:nvSpPr>
            <p:cNvPr id="78874" name="AutoShape 26">
              <a:extLst>
                <a:ext uri="{FF2B5EF4-FFF2-40B4-BE49-F238E27FC236}">
                  <a16:creationId xmlns:a16="http://schemas.microsoft.com/office/drawing/2014/main" id="{F5B80B57-5917-4842-8E53-9FA76BC92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5325"/>
              <a:ext cx="233" cy="517"/>
            </a:xfrm>
            <a:prstGeom prst="flowChartDocumen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/>
            <a:p>
              <a:endParaRPr lang="en-US"/>
            </a:p>
          </p:txBody>
        </p:sp>
        <p:sp>
          <p:nvSpPr>
            <p:cNvPr id="78875" name="Text Box 27">
              <a:extLst>
                <a:ext uri="{FF2B5EF4-FFF2-40B4-BE49-F238E27FC236}">
                  <a16:creationId xmlns:a16="http://schemas.microsoft.com/office/drawing/2014/main" id="{E45EE442-D1C3-7143-B4A1-FC1B32A65E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3" y="5398"/>
              <a:ext cx="682" cy="3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Result</a:t>
              </a:r>
            </a:p>
          </p:txBody>
        </p:sp>
        <p:sp>
          <p:nvSpPr>
            <p:cNvPr id="78876" name="Line 28">
              <a:extLst>
                <a:ext uri="{FF2B5EF4-FFF2-40B4-BE49-F238E27FC236}">
                  <a16:creationId xmlns:a16="http://schemas.microsoft.com/office/drawing/2014/main" id="{279D8B56-7EA2-BD4C-A7CB-535033A999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2" y="4776"/>
              <a:ext cx="8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7" name="Line 29">
              <a:extLst>
                <a:ext uri="{FF2B5EF4-FFF2-40B4-BE49-F238E27FC236}">
                  <a16:creationId xmlns:a16="http://schemas.microsoft.com/office/drawing/2014/main" id="{9B60B07D-4627-E84B-84CC-AFEB172917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25" y="3391"/>
              <a:ext cx="0" cy="27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8" name="Text Box 30">
              <a:extLst>
                <a:ext uri="{FF2B5EF4-FFF2-40B4-BE49-F238E27FC236}">
                  <a16:creationId xmlns:a16="http://schemas.microsoft.com/office/drawing/2014/main" id="{E419C6FB-CC3A-4E41-B5E0-60F912F0F0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1" y="3877"/>
              <a:ext cx="454" cy="3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DB</a:t>
              </a:r>
            </a:p>
          </p:txBody>
        </p:sp>
        <p:sp>
          <p:nvSpPr>
            <p:cNvPr id="78879" name="Text Box 31">
              <a:extLst>
                <a:ext uri="{FF2B5EF4-FFF2-40B4-BE49-F238E27FC236}">
                  <a16:creationId xmlns:a16="http://schemas.microsoft.com/office/drawing/2014/main" id="{93001037-2964-C945-B704-124CD91CAE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3906"/>
              <a:ext cx="454" cy="3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DB</a:t>
              </a:r>
            </a:p>
          </p:txBody>
        </p:sp>
        <p:sp>
          <p:nvSpPr>
            <p:cNvPr id="78880" name="Text Box 32">
              <a:extLst>
                <a:ext uri="{FF2B5EF4-FFF2-40B4-BE49-F238E27FC236}">
                  <a16:creationId xmlns:a16="http://schemas.microsoft.com/office/drawing/2014/main" id="{C01D1479-0C48-8E4B-8864-5108B1BB1A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1" y="4676"/>
              <a:ext cx="454" cy="3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DB</a:t>
              </a:r>
            </a:p>
          </p:txBody>
        </p:sp>
        <p:sp>
          <p:nvSpPr>
            <p:cNvPr id="78881" name="Text Box 33">
              <a:extLst>
                <a:ext uri="{FF2B5EF4-FFF2-40B4-BE49-F238E27FC236}">
                  <a16:creationId xmlns:a16="http://schemas.microsoft.com/office/drawing/2014/main" id="{60F705A7-3E41-204A-97A3-0750FFF71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2" y="4676"/>
              <a:ext cx="454" cy="3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DB</a:t>
              </a:r>
            </a:p>
          </p:txBody>
        </p:sp>
        <p:sp>
          <p:nvSpPr>
            <p:cNvPr id="78882" name="Text Box 34">
              <a:extLst>
                <a:ext uri="{FF2B5EF4-FFF2-40B4-BE49-F238E27FC236}">
                  <a16:creationId xmlns:a16="http://schemas.microsoft.com/office/drawing/2014/main" id="{F79FDB8E-FDC1-0242-AEA0-CEE12942C3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1" y="5429"/>
              <a:ext cx="454" cy="3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DB</a:t>
              </a:r>
            </a:p>
          </p:txBody>
        </p:sp>
        <p:sp>
          <p:nvSpPr>
            <p:cNvPr id="78883" name="Text Box 35">
              <a:extLst>
                <a:ext uri="{FF2B5EF4-FFF2-40B4-BE49-F238E27FC236}">
                  <a16:creationId xmlns:a16="http://schemas.microsoft.com/office/drawing/2014/main" id="{A3CAE5E6-5EBE-8641-91EA-82340A15B9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2" y="5429"/>
              <a:ext cx="454" cy="3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DB</a:t>
              </a:r>
            </a:p>
          </p:txBody>
        </p:sp>
        <p:sp>
          <p:nvSpPr>
            <p:cNvPr id="78884" name="Line 36">
              <a:extLst>
                <a:ext uri="{FF2B5EF4-FFF2-40B4-BE49-F238E27FC236}">
                  <a16:creationId xmlns:a16="http://schemas.microsoft.com/office/drawing/2014/main" id="{EE5003EF-1A3A-FB46-B9E1-C1CD8087E5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7" y="2610"/>
              <a:ext cx="81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85" name="Line 37">
              <a:extLst>
                <a:ext uri="{FF2B5EF4-FFF2-40B4-BE49-F238E27FC236}">
                  <a16:creationId xmlns:a16="http://schemas.microsoft.com/office/drawing/2014/main" id="{BE86E9DD-63AB-A342-8EAB-584E61EA8B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3" y="2115"/>
              <a:ext cx="1501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86" name="Line 38">
              <a:extLst>
                <a:ext uri="{FF2B5EF4-FFF2-40B4-BE49-F238E27FC236}">
                  <a16:creationId xmlns:a16="http://schemas.microsoft.com/office/drawing/2014/main" id="{D0FB3F58-7F05-2C44-B228-C9DF57D88B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3" y="2388"/>
              <a:ext cx="1501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87" name="Line 39">
              <a:extLst>
                <a:ext uri="{FF2B5EF4-FFF2-40B4-BE49-F238E27FC236}">
                  <a16:creationId xmlns:a16="http://schemas.microsoft.com/office/drawing/2014/main" id="{3EE76D95-72E6-A74F-923F-63D210CA19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3" y="2661"/>
              <a:ext cx="1501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88" name="Line 40">
              <a:extLst>
                <a:ext uri="{FF2B5EF4-FFF2-40B4-BE49-F238E27FC236}">
                  <a16:creationId xmlns:a16="http://schemas.microsoft.com/office/drawing/2014/main" id="{807B8B35-1250-C347-9C79-43E4A87125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3" y="2934"/>
              <a:ext cx="1501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89" name="Line 41">
              <a:extLst>
                <a:ext uri="{FF2B5EF4-FFF2-40B4-BE49-F238E27FC236}">
                  <a16:creationId xmlns:a16="http://schemas.microsoft.com/office/drawing/2014/main" id="{74014C90-FFA4-724A-8CC7-2140FA82E0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3" y="3206"/>
              <a:ext cx="1501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890" name="Group 42">
              <a:extLst>
                <a:ext uri="{FF2B5EF4-FFF2-40B4-BE49-F238E27FC236}">
                  <a16:creationId xmlns:a16="http://schemas.microsoft.com/office/drawing/2014/main" id="{FFD16BFE-358F-294A-83C8-6683364F15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" y="2057"/>
              <a:ext cx="1407" cy="1043"/>
              <a:chOff x="792" y="2921"/>
              <a:chExt cx="1407" cy="1043"/>
            </a:xfrm>
          </p:grpSpPr>
          <p:sp>
            <p:nvSpPr>
              <p:cNvPr id="78891" name="Text Box 43">
                <a:extLst>
                  <a:ext uri="{FF2B5EF4-FFF2-40B4-BE49-F238E27FC236}">
                    <a16:creationId xmlns:a16="http://schemas.microsoft.com/office/drawing/2014/main" id="{FD03E8EF-B311-BF46-8A56-4E0AF7A3E8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" y="2921"/>
                <a:ext cx="1373" cy="4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30000" tIns="65000" rIns="130000" bIns="65000" anchor="ctr">
                <a:spAutoFit/>
              </a:bodyPr>
              <a:lstStyle>
                <a:lvl1pPr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1pPr>
                <a:lvl2pPr marL="649288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2pPr>
                <a:lvl3pPr marL="1300163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3pPr>
                <a:lvl4pPr marL="1949450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4pPr>
                <a:lvl5pPr marL="2600325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5pPr>
                <a:lvl6pPr marL="30575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6pPr>
                <a:lvl7pPr marL="35147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7pPr>
                <a:lvl8pPr marL="39719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8pPr>
                <a:lvl9pPr marL="44291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9pPr>
              </a:lstStyle>
              <a:p>
                <a:pPr algn="ctr" eaLnBrk="1" hangingPunct="1"/>
                <a:r>
                  <a:rPr lang="en-US" altLang="en-US" sz="1800">
                    <a:latin typeface="Arial" panose="020B0604020202020204" pitchFamily="34" charset="0"/>
                  </a:rPr>
                  <a:t>&gt;Sequence1</a:t>
                </a:r>
              </a:p>
            </p:txBody>
          </p:sp>
          <p:sp>
            <p:nvSpPr>
              <p:cNvPr id="78892" name="Text Box 44">
                <a:extLst>
                  <a:ext uri="{FF2B5EF4-FFF2-40B4-BE49-F238E27FC236}">
                    <a16:creationId xmlns:a16="http://schemas.microsoft.com/office/drawing/2014/main" id="{AD775D87-5749-D442-8FCB-DF5BF230A4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" y="3144"/>
                <a:ext cx="1373" cy="4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30000" tIns="65000" rIns="130000" bIns="65000" anchor="ctr">
                <a:spAutoFit/>
              </a:bodyPr>
              <a:lstStyle>
                <a:lvl1pPr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1pPr>
                <a:lvl2pPr marL="649288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2pPr>
                <a:lvl3pPr marL="1300163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3pPr>
                <a:lvl4pPr marL="1949450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4pPr>
                <a:lvl5pPr marL="2600325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5pPr>
                <a:lvl6pPr marL="30575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6pPr>
                <a:lvl7pPr marL="35147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7pPr>
                <a:lvl8pPr marL="39719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8pPr>
                <a:lvl9pPr marL="44291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9pPr>
              </a:lstStyle>
              <a:p>
                <a:pPr algn="ctr" eaLnBrk="1" hangingPunct="1"/>
                <a:r>
                  <a:rPr lang="en-US" altLang="en-US" sz="1800">
                    <a:latin typeface="Arial" panose="020B0604020202020204" pitchFamily="34" charset="0"/>
                  </a:rPr>
                  <a:t>&gt;Sequence2</a:t>
                </a:r>
              </a:p>
            </p:txBody>
          </p:sp>
          <p:sp>
            <p:nvSpPr>
              <p:cNvPr id="78893" name="Text Box 45">
                <a:extLst>
                  <a:ext uri="{FF2B5EF4-FFF2-40B4-BE49-F238E27FC236}">
                    <a16:creationId xmlns:a16="http://schemas.microsoft.com/office/drawing/2014/main" id="{4DE3219D-CBB3-904D-845A-B470F988A6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" y="3348"/>
                <a:ext cx="1373" cy="4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30000" tIns="65000" rIns="130000" bIns="65000" anchor="ctr">
                <a:spAutoFit/>
              </a:bodyPr>
              <a:lstStyle>
                <a:lvl1pPr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1pPr>
                <a:lvl2pPr marL="649288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2pPr>
                <a:lvl3pPr marL="1300163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3pPr>
                <a:lvl4pPr marL="1949450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4pPr>
                <a:lvl5pPr marL="2600325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5pPr>
                <a:lvl6pPr marL="30575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6pPr>
                <a:lvl7pPr marL="35147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7pPr>
                <a:lvl8pPr marL="39719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8pPr>
                <a:lvl9pPr marL="44291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9pPr>
              </a:lstStyle>
              <a:p>
                <a:pPr algn="ctr" eaLnBrk="1" hangingPunct="1"/>
                <a:r>
                  <a:rPr lang="en-US" altLang="en-US" sz="1800">
                    <a:latin typeface="Arial" panose="020B0604020202020204" pitchFamily="34" charset="0"/>
                  </a:rPr>
                  <a:t>&gt;Sequence3</a:t>
                </a:r>
              </a:p>
            </p:txBody>
          </p:sp>
          <p:sp>
            <p:nvSpPr>
              <p:cNvPr id="78894" name="Text Box 46">
                <a:extLst>
                  <a:ext uri="{FF2B5EF4-FFF2-40B4-BE49-F238E27FC236}">
                    <a16:creationId xmlns:a16="http://schemas.microsoft.com/office/drawing/2014/main" id="{B2AA0D3D-3B77-1145-93AC-3F943EA53B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2" y="3551"/>
                <a:ext cx="1407" cy="4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30000" tIns="65000" rIns="130000" bIns="65000" anchor="ctr">
                <a:spAutoFit/>
              </a:bodyPr>
              <a:lstStyle>
                <a:lvl1pPr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1pPr>
                <a:lvl2pPr marL="649288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2pPr>
                <a:lvl3pPr marL="1300163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3pPr>
                <a:lvl4pPr marL="1949450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4pPr>
                <a:lvl5pPr marL="2600325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5pPr>
                <a:lvl6pPr marL="30575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6pPr>
                <a:lvl7pPr marL="35147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7pPr>
                <a:lvl8pPr marL="39719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8pPr>
                <a:lvl9pPr marL="44291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9pPr>
              </a:lstStyle>
              <a:p>
                <a:pPr algn="ctr" eaLnBrk="1" hangingPunct="1"/>
                <a:r>
                  <a:rPr lang="en-US" altLang="en-US" sz="1800">
                    <a:latin typeface="Arial" panose="020B0604020202020204" pitchFamily="34" charset="0"/>
                  </a:rPr>
                  <a:t>&gt;SequenceN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6827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63F149-B81C-3042-AF8A-C1E5670883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The BioTeam,  </a:t>
            </a:r>
            <a:r>
              <a:rPr lang="en-US" altLang="en-US">
                <a:hlinkClick r:id="rId2"/>
              </a:rPr>
              <a:t>www.bioteam.net</a:t>
            </a:r>
            <a:endParaRPr lang="en-US" altLang="en-US" sz="1600">
              <a:solidFill>
                <a:schemeClr val="tx1"/>
              </a:solidFill>
            </a:endParaRP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DFEC9300-3E96-BC4B-AC8D-E82463532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1" y="2209800"/>
            <a:ext cx="734842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400" dirty="0">
                <a:solidFill>
                  <a:schemeClr val="tx2"/>
                </a:solidFill>
              </a:rPr>
              <a:t>Embarrassingly parallel tasks</a:t>
            </a:r>
          </a:p>
          <a:p>
            <a:r>
              <a:rPr lang="en-US" altLang="en-US" sz="4400" dirty="0">
                <a:solidFill>
                  <a:schemeClr val="tx2"/>
                </a:solidFill>
              </a:rPr>
              <a:t>lend themselves well to</a:t>
            </a:r>
          </a:p>
          <a:p>
            <a:r>
              <a:rPr lang="en-US" altLang="en-US" sz="4400" dirty="0">
                <a:solidFill>
                  <a:schemeClr val="tx2"/>
                </a:solidFill>
              </a:rPr>
              <a:t>“high performance computing”</a:t>
            </a:r>
          </a:p>
        </p:txBody>
      </p:sp>
    </p:spTree>
    <p:extLst>
      <p:ext uri="{BB962C8B-B14F-4D97-AF65-F5344CB8AC3E}">
        <p14:creationId xmlns:p14="http://schemas.microsoft.com/office/powerpoint/2010/main" val="663909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72" y="395117"/>
            <a:ext cx="11375756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High Performance Linux cluster Job management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660" y="2607349"/>
            <a:ext cx="7543800" cy="2730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59512" y="1846259"/>
            <a:ext cx="170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Unmanaged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1301" y="1846259"/>
            <a:ext cx="2690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Managed by SLURM</a:t>
            </a:r>
          </a:p>
        </p:txBody>
      </p:sp>
    </p:spTree>
    <p:extLst>
      <p:ext uri="{BB962C8B-B14F-4D97-AF65-F5344CB8AC3E}">
        <p14:creationId xmlns:p14="http://schemas.microsoft.com/office/powerpoint/2010/main" val="3108142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7BCF1-6FEC-B442-8CB0-B684DAC7F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sz="3200" b="1" dirty="0"/>
              <a:t>Job Submission with SLURM</a:t>
            </a:r>
            <a:endParaRPr lang="en-US" sz="3200" b="1" dirty="0"/>
          </a:p>
        </p:txBody>
      </p:sp>
      <p:pic>
        <p:nvPicPr>
          <p:cNvPr id="39938" name="Picture 2" descr="Related image">
            <a:extLst>
              <a:ext uri="{FF2B5EF4-FFF2-40B4-BE49-F238E27FC236}">
                <a16:creationId xmlns:a16="http://schemas.microsoft.com/office/drawing/2014/main" id="{3F89BD63-BB50-D44F-95F2-E77FA1D6D3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0" y="2667794"/>
            <a:ext cx="86233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154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DC767-9051-E543-B3BB-32F5D8DFF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SLURM workload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FF2E-DAB9-A64E-AA6D-0EA00472F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68173" cy="4351338"/>
          </a:xfrm>
        </p:spPr>
        <p:txBody>
          <a:bodyPr>
            <a:normAutofit/>
          </a:bodyPr>
          <a:lstStyle/>
          <a:p>
            <a:r>
              <a:rPr lang="en-GB" sz="2400" dirty="0" err="1"/>
              <a:t>Slurm</a:t>
            </a:r>
            <a:r>
              <a:rPr lang="en-GB" sz="2400" dirty="0"/>
              <a:t> is an open source, fault-tolerant, and highly scalable cluster management and job scheduling system for large and small Linux clusters</a:t>
            </a:r>
          </a:p>
          <a:p>
            <a:r>
              <a:rPr lang="en-GB" sz="2400" dirty="0" err="1"/>
              <a:t>Slurm</a:t>
            </a:r>
            <a:r>
              <a:rPr lang="en-GB" sz="2400" dirty="0"/>
              <a:t> has three key functions: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 Allocates exclusive and/or non-exclusive access to resources (compute nodes)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Provides a framework for starting, executing, and monitoring work processes on the set of allocated nodes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Arbitrates contention for resources by managing a queue of pending work</a:t>
            </a:r>
            <a:endParaRPr lang="en-US" dirty="0"/>
          </a:p>
        </p:txBody>
      </p:sp>
      <p:pic>
        <p:nvPicPr>
          <p:cNvPr id="3074" name="Picture 2" descr="Image result for slurm">
            <a:extLst>
              <a:ext uri="{FF2B5EF4-FFF2-40B4-BE49-F238E27FC236}">
                <a16:creationId xmlns:a16="http://schemas.microsoft.com/office/drawing/2014/main" id="{9A7F9468-6F42-E64E-9089-DB62F84A8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296" y="4643680"/>
            <a:ext cx="1823732" cy="166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51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D2D43-1D10-5A49-A02D-D10BFDDA9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SLURM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CC241-35E7-D348-95A3-84A2C3DF7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003" cy="4351338"/>
          </a:xfrm>
        </p:spPr>
        <p:txBody>
          <a:bodyPr>
            <a:normAutofit/>
          </a:bodyPr>
          <a:lstStyle/>
          <a:p>
            <a:r>
              <a:rPr lang="en-GB" sz="2400" b="1" dirty="0" err="1"/>
              <a:t>sinfo</a:t>
            </a:r>
            <a:r>
              <a:rPr lang="en-GB" sz="2400" b="1" dirty="0"/>
              <a:t> - </a:t>
            </a:r>
            <a:r>
              <a:rPr lang="en-GB" sz="2400" dirty="0"/>
              <a:t> reports the state of partitions and nodes managed by SLURM</a:t>
            </a:r>
          </a:p>
          <a:p>
            <a:r>
              <a:rPr lang="en-GB" sz="2400" b="1" dirty="0" err="1"/>
              <a:t>smap</a:t>
            </a:r>
            <a:r>
              <a:rPr lang="en-GB" sz="2400" dirty="0"/>
              <a:t> - reports state information for jobs, partitions, and nodes </a:t>
            </a:r>
          </a:p>
          <a:p>
            <a:r>
              <a:rPr lang="en-GB" sz="2400" b="1" dirty="0" err="1"/>
              <a:t>sbatch</a:t>
            </a:r>
            <a:r>
              <a:rPr lang="en-GB" sz="2400" dirty="0"/>
              <a:t> - is used to submit a job script for later execution</a:t>
            </a:r>
          </a:p>
          <a:p>
            <a:r>
              <a:rPr lang="en-GB" sz="2400" b="1" dirty="0" err="1"/>
              <a:t>squeue</a:t>
            </a:r>
            <a:r>
              <a:rPr lang="en-GB" sz="2400" dirty="0"/>
              <a:t> - reports the state of jobs or job steps.</a:t>
            </a:r>
          </a:p>
          <a:p>
            <a:r>
              <a:rPr lang="en-GB" sz="2400" b="1" dirty="0" err="1"/>
              <a:t>srun</a:t>
            </a:r>
            <a:r>
              <a:rPr lang="en-GB" sz="2400" dirty="0"/>
              <a:t> - is used to submit a job for execution in real time</a:t>
            </a:r>
          </a:p>
          <a:p>
            <a:r>
              <a:rPr lang="en-GB" sz="2400" b="1" dirty="0" err="1"/>
              <a:t>scancel</a:t>
            </a:r>
            <a:r>
              <a:rPr lang="en-GB" sz="2400" dirty="0"/>
              <a:t> - is used to stop a job early.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5488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54645-DA4F-514D-A996-788493BD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Git and GitHub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FB04A-0850-8643-ADF5-3A67DEA23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 – used for version control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 –host the services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Practicing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Markdown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hands 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class 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here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the reference material</a:t>
            </a:r>
          </a:p>
        </p:txBody>
      </p:sp>
    </p:spTree>
    <p:extLst>
      <p:ext uri="{BB962C8B-B14F-4D97-AF65-F5344CB8AC3E}">
        <p14:creationId xmlns:p14="http://schemas.microsoft.com/office/powerpoint/2010/main" val="1190138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0EB0E4E4-3461-2A42-A0D2-BF236DB2D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F05644-2C1C-024C-A8BE-BEDE9041F2BA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410626" name="Rectangle 2">
            <a:extLst>
              <a:ext uri="{FF2B5EF4-FFF2-40B4-BE49-F238E27FC236}">
                <a16:creationId xmlns:a16="http://schemas.microsoft.com/office/drawing/2014/main" id="{6C64ADC3-1367-B046-A1F3-1A0038302F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sz="3200" b="1" dirty="0"/>
              <a:t>Job Submission with SLURM</a:t>
            </a:r>
          </a:p>
        </p:txBody>
      </p:sp>
      <p:sp>
        <p:nvSpPr>
          <p:cNvPr id="410627" name="Rectangle 3">
            <a:extLst>
              <a:ext uri="{FF2B5EF4-FFF2-40B4-BE49-F238E27FC236}">
                <a16:creationId xmlns:a16="http://schemas.microsoft.com/office/drawing/2014/main" id="{A9305E54-4455-6644-885B-05917F7819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400" dirty="0"/>
              <a:t>The user “submits” the job to the RMS e.g. issuing </a:t>
            </a:r>
          </a:p>
          <a:p>
            <a:pPr marL="0" indent="0">
              <a:buNone/>
            </a:pPr>
            <a:r>
              <a:rPr lang="en-US" altLang="en-US" sz="2400" dirty="0"/>
              <a:t>	“</a:t>
            </a:r>
            <a:r>
              <a:rPr lang="en-US" altLang="en-US" sz="2400" b="1" dirty="0" err="1"/>
              <a:t>sbatch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jobscript.pbs</a:t>
            </a:r>
            <a:r>
              <a:rPr lang="en-US" altLang="en-US" sz="2400" dirty="0"/>
              <a:t>”</a:t>
            </a:r>
          </a:p>
          <a:p>
            <a:r>
              <a:rPr lang="en-US" altLang="en-US" sz="2400" dirty="0"/>
              <a:t>The user can control the job</a:t>
            </a:r>
          </a:p>
          <a:p>
            <a:pPr lvl="1"/>
            <a:r>
              <a:rPr lang="en-US" altLang="en-US" dirty="0" err="1"/>
              <a:t>sbatch</a:t>
            </a:r>
            <a:r>
              <a:rPr lang="en-US" altLang="en-US" dirty="0"/>
              <a:t>: submit</a:t>
            </a:r>
          </a:p>
          <a:p>
            <a:pPr lvl="1"/>
            <a:r>
              <a:rPr lang="en-US" altLang="en-US" dirty="0" err="1"/>
              <a:t>sinfo</a:t>
            </a:r>
            <a:r>
              <a:rPr lang="en-US" altLang="en-US" dirty="0"/>
              <a:t>: poll status information</a:t>
            </a:r>
          </a:p>
          <a:p>
            <a:pPr lvl="1"/>
            <a:r>
              <a:rPr lang="en-US" altLang="en-US" dirty="0" err="1"/>
              <a:t>scancel</a:t>
            </a:r>
            <a:r>
              <a:rPr lang="en-US" altLang="en-US" dirty="0"/>
              <a:t>:  cancel job</a:t>
            </a:r>
          </a:p>
          <a:p>
            <a:r>
              <a:rPr lang="en-US" altLang="en-US" sz="2400" dirty="0"/>
              <a:t>It is the task of the resource management system to start a job on the required resources</a:t>
            </a:r>
          </a:p>
          <a:p>
            <a:r>
              <a:rPr lang="en-US" altLang="en-US" sz="2400" dirty="0"/>
              <a:t>Current system state is taken into account</a:t>
            </a:r>
          </a:p>
          <a:p>
            <a:r>
              <a:rPr lang="en-US" altLang="en-US" sz="2400" dirty="0"/>
              <a:t>Can also submit interactive jobs </a:t>
            </a:r>
          </a:p>
          <a:p>
            <a:pPr lvl="1"/>
            <a:r>
              <a:rPr lang="en-US" altLang="en-US" dirty="0"/>
              <a:t>reserve CPU and memory for use </a:t>
            </a:r>
          </a:p>
          <a:p>
            <a:endParaRPr lang="en-US" altLang="en-US" sz="2400" dirty="0"/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00335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EF2D389-F712-9D43-B854-65959A7B17FB}"/>
              </a:ext>
            </a:extLst>
          </p:cNvPr>
          <p:cNvSpPr txBox="1">
            <a:spLocks/>
          </p:cNvSpPr>
          <p:nvPr/>
        </p:nvSpPr>
        <p:spPr>
          <a:xfrm>
            <a:off x="1654175" y="1977274"/>
            <a:ext cx="8481813" cy="43889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Courier"/>
                <a:cs typeface="Courier"/>
              </a:rPr>
              <a:t>#!/bin/bash #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Courier"/>
                <a:cs typeface="Courier"/>
              </a:rPr>
              <a:t>#SBATCH -n 10 # Number of cores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Courier"/>
                <a:cs typeface="Courier"/>
              </a:rPr>
              <a:t>#SBATCH -p </a:t>
            </a:r>
            <a:r>
              <a:rPr lang="en-US" sz="1600" b="1" dirty="0" err="1">
                <a:latin typeface="Courier"/>
                <a:cs typeface="Courier"/>
              </a:rPr>
              <a:t>longrun</a:t>
            </a:r>
            <a:r>
              <a:rPr lang="en-US" sz="1600" b="1" dirty="0">
                <a:latin typeface="Courier"/>
                <a:cs typeface="Courier"/>
              </a:rPr>
              <a:t>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Courier"/>
                <a:cs typeface="Courier"/>
              </a:rPr>
              <a:t>#SBATCH --mem-per-</a:t>
            </a:r>
            <a:r>
              <a:rPr lang="en-US" sz="1600" b="1" dirty="0" err="1">
                <a:latin typeface="Courier"/>
                <a:cs typeface="Courier"/>
              </a:rPr>
              <a:t>cpu</a:t>
            </a:r>
            <a:r>
              <a:rPr lang="en-US" sz="1600" b="1" dirty="0">
                <a:latin typeface="Courier"/>
                <a:cs typeface="Courier"/>
              </a:rPr>
              <a:t> 1024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Courier"/>
                <a:cs typeface="Courier"/>
              </a:rPr>
              <a:t>#SBATCH </a:t>
            </a:r>
            <a:r>
              <a:rPr lang="en-US" sz="1600" b="1" dirty="0">
                <a:latin typeface="Courier"/>
                <a:cs typeface="Courier"/>
                <a:hlinkClick r:id="rId2"/>
              </a:rPr>
              <a:t>--mail-user=</a:t>
            </a:r>
            <a:r>
              <a:rPr lang="en-US" sz="1600" b="1" u="sng" dirty="0" err="1">
                <a:solidFill>
                  <a:schemeClr val="accent1"/>
                </a:solidFill>
                <a:latin typeface="Courier"/>
                <a:cs typeface="Courier"/>
              </a:rPr>
              <a:t>wgatua@hackbio.org</a:t>
            </a:r>
            <a:endParaRPr lang="en-US" sz="1600" b="1" u="sng" dirty="0">
              <a:solidFill>
                <a:schemeClr val="accent1"/>
              </a:solidFill>
              <a:latin typeface="Courier"/>
              <a:cs typeface="Courier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latin typeface="Courier"/>
              <a:cs typeface="Courier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Courier"/>
                <a:cs typeface="Courier"/>
              </a:rPr>
              <a:t>#Commands to run. Replace example below with your arguments and variables.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latin typeface="Courier"/>
              <a:cs typeface="Courier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Courier"/>
                <a:cs typeface="Courier"/>
              </a:rPr>
              <a:t>module load python/3.4.3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Courier"/>
                <a:cs typeface="Courier"/>
              </a:rPr>
              <a:t>module load </a:t>
            </a:r>
            <a:r>
              <a:rPr lang="en-US" sz="1600" b="1" dirty="0" err="1">
                <a:latin typeface="Courier"/>
                <a:cs typeface="Courier"/>
              </a:rPr>
              <a:t>blastall</a:t>
            </a:r>
            <a:r>
              <a:rPr lang="en-US" sz="1600" b="1" dirty="0">
                <a:latin typeface="Courier"/>
                <a:cs typeface="Courier"/>
              </a:rPr>
              <a:t>/2.5.6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latin typeface="Courier"/>
              <a:cs typeface="Courier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 err="1">
                <a:latin typeface="Courier"/>
                <a:cs typeface="Courier"/>
              </a:rPr>
              <a:t>blastall</a:t>
            </a:r>
            <a:r>
              <a:rPr lang="en-US" sz="1600" b="1" dirty="0">
                <a:latin typeface="Courier"/>
                <a:cs typeface="Courier"/>
              </a:rPr>
              <a:t> –I </a:t>
            </a:r>
            <a:r>
              <a:rPr lang="en-US" sz="1600" b="1" dirty="0" err="1">
                <a:latin typeface="Courier"/>
                <a:cs typeface="Courier"/>
              </a:rPr>
              <a:t>query_seq.fa</a:t>
            </a:r>
            <a:r>
              <a:rPr lang="en-US" sz="1600" b="1" dirty="0">
                <a:latin typeface="Courier"/>
                <a:cs typeface="Courier"/>
              </a:rPr>
              <a:t> -d </a:t>
            </a:r>
            <a:r>
              <a:rPr lang="en-US" sz="1600" b="1" dirty="0" err="1">
                <a:latin typeface="Courier"/>
                <a:cs typeface="Courier"/>
              </a:rPr>
              <a:t>nr_database</a:t>
            </a:r>
            <a:r>
              <a:rPr lang="en-US" sz="1600" b="1" dirty="0">
                <a:latin typeface="Courier"/>
                <a:cs typeface="Courier"/>
              </a:rPr>
              <a:t> -p </a:t>
            </a:r>
            <a:r>
              <a:rPr lang="en-US" sz="1600" b="1" dirty="0" err="1">
                <a:latin typeface="Courier"/>
                <a:cs typeface="Courier"/>
              </a:rPr>
              <a:t>blastp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3F990FF-42D1-8548-A098-EED22F50A4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13F4917-0228-BB4F-B46C-EB402EE02EC2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408578" name="Rectangle 2">
            <a:extLst>
              <a:ext uri="{FF2B5EF4-FFF2-40B4-BE49-F238E27FC236}">
                <a16:creationId xmlns:a16="http://schemas.microsoft.com/office/drawing/2014/main" id="{EC99DB1F-258A-584F-8B30-F0FCD7ADCD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sz="3200" b="1" dirty="0"/>
              <a:t>Example: SLURM Job Description</a:t>
            </a:r>
          </a:p>
        </p:txBody>
      </p:sp>
      <p:sp>
        <p:nvSpPr>
          <p:cNvPr id="408579" name="Rectangle 3">
            <a:extLst>
              <a:ext uri="{FF2B5EF4-FFF2-40B4-BE49-F238E27FC236}">
                <a16:creationId xmlns:a16="http://schemas.microsoft.com/office/drawing/2014/main" id="{7BD31325-5E39-B74C-904D-BA7BBB212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4525" y="1466851"/>
            <a:ext cx="7431088" cy="758825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Simple job script:</a:t>
            </a:r>
          </a:p>
        </p:txBody>
      </p:sp>
      <p:sp>
        <p:nvSpPr>
          <p:cNvPr id="408584" name="Rectangle 8">
            <a:extLst>
              <a:ext uri="{FF2B5EF4-FFF2-40B4-BE49-F238E27FC236}">
                <a16:creationId xmlns:a16="http://schemas.microsoft.com/office/drawing/2014/main" id="{34D1F5A8-42BA-DE4E-B807-C8626C1A3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2650" y="1636122"/>
            <a:ext cx="2851150" cy="398463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rgbClr val="3D71B8"/>
              </a:buClr>
              <a:buSzPct val="75000"/>
              <a:buFont typeface="Monotype Sort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rgbClr val="ED1C29"/>
              </a:buClr>
              <a:buSzPct val="75000"/>
              <a:buFont typeface="Monotype Sorts" pitchFamily="2" charset="2"/>
              <a:buChar char="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rgbClr val="3D71B8"/>
              </a:buClr>
              <a:buSzPct val="65000"/>
              <a:buFont typeface="Monotype Sorts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rgbClr val="3D71B8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Monotype Sorts" pitchFamily="2" charset="2"/>
              <a:buNone/>
            </a:pPr>
            <a:r>
              <a:rPr lang="en-US" altLang="en-US" sz="1600" dirty="0"/>
              <a:t>whole job file is a shell script</a:t>
            </a:r>
          </a:p>
        </p:txBody>
      </p:sp>
      <p:sp>
        <p:nvSpPr>
          <p:cNvPr id="408585" name="Line 9">
            <a:extLst>
              <a:ext uri="{FF2B5EF4-FFF2-40B4-BE49-F238E27FC236}">
                <a16:creationId xmlns:a16="http://schemas.microsoft.com/office/drawing/2014/main" id="{FC86620F-C4FA-2444-BBD8-0647F3164F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1" y="1820111"/>
            <a:ext cx="4445000" cy="21447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8586" name="Rectangle 10">
            <a:extLst>
              <a:ext uri="{FF2B5EF4-FFF2-40B4-BE49-F238E27FC236}">
                <a16:creationId xmlns:a16="http://schemas.microsoft.com/office/drawing/2014/main" id="{3A19E4A5-20FA-CA43-9217-B9B042D6B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3600" y="3040842"/>
            <a:ext cx="2870200" cy="674688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rgbClr val="3D71B8"/>
              </a:buClr>
              <a:buSzPct val="75000"/>
              <a:buFont typeface="Monotype Sort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rgbClr val="ED1C29"/>
              </a:buClr>
              <a:buSzPct val="75000"/>
              <a:buFont typeface="Monotype Sorts" pitchFamily="2" charset="2"/>
              <a:buChar char="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rgbClr val="3D71B8"/>
              </a:buClr>
              <a:buSzPct val="65000"/>
              <a:buFont typeface="Monotype Sorts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rgbClr val="3D71B8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Monotype Sorts" pitchFamily="2" charset="2"/>
              <a:buNone/>
            </a:pPr>
            <a:r>
              <a:rPr lang="en-US" altLang="en-US" sz="1600" dirty="0">
                <a:latin typeface="+mn-lt"/>
              </a:rPr>
              <a:t>information for the RMS are comments</a:t>
            </a:r>
          </a:p>
        </p:txBody>
      </p:sp>
      <p:sp>
        <p:nvSpPr>
          <p:cNvPr id="408588" name="Rectangle 12">
            <a:extLst>
              <a:ext uri="{FF2B5EF4-FFF2-40B4-BE49-F238E27FC236}">
                <a16:creationId xmlns:a16="http://schemas.microsoft.com/office/drawing/2014/main" id="{983BA285-5816-9342-B5FD-CA76B7A59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686" y="5409582"/>
            <a:ext cx="2870200" cy="674687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rgbClr val="3D71B8"/>
              </a:buClr>
              <a:buSzPct val="75000"/>
              <a:buFont typeface="Monotype Sort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rgbClr val="ED1C29"/>
              </a:buClr>
              <a:buSzPct val="75000"/>
              <a:buFont typeface="Monotype Sorts" pitchFamily="2" charset="2"/>
              <a:buChar char="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rgbClr val="3D71B8"/>
              </a:buClr>
              <a:buSzPct val="65000"/>
              <a:buFont typeface="Monotype Sorts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rgbClr val="3D71B8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Monotype Sorts" pitchFamily="2" charset="2"/>
              <a:buNone/>
            </a:pPr>
            <a:r>
              <a:rPr lang="en-US" altLang="en-US" sz="1600"/>
              <a:t>the actual job is started in the script</a:t>
            </a:r>
          </a:p>
        </p:txBody>
      </p:sp>
      <p:sp>
        <p:nvSpPr>
          <p:cNvPr id="408589" name="Line 13">
            <a:extLst>
              <a:ext uri="{FF2B5EF4-FFF2-40B4-BE49-F238E27FC236}">
                <a16:creationId xmlns:a16="http://schemas.microsoft.com/office/drawing/2014/main" id="{236AC87B-A17C-1E4F-AAC6-2B1FF8D310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80149" y="5728828"/>
            <a:ext cx="936008" cy="21573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F7E8DB-D121-C94D-8235-5175F9D456C9}"/>
              </a:ext>
            </a:extLst>
          </p:cNvPr>
          <p:cNvCxnSpPr/>
          <p:nvPr/>
        </p:nvCxnSpPr>
        <p:spPr>
          <a:xfrm>
            <a:off x="7780149" y="2417736"/>
            <a:ext cx="0" cy="210776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5E381F-1596-9741-A478-A478BCBE8032}"/>
              </a:ext>
            </a:extLst>
          </p:cNvPr>
          <p:cNvCxnSpPr/>
          <p:nvPr/>
        </p:nvCxnSpPr>
        <p:spPr>
          <a:xfrm>
            <a:off x="7780149" y="3429000"/>
            <a:ext cx="70345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91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>
            <a:extLst>
              <a:ext uri="{FF2B5EF4-FFF2-40B4-BE49-F238E27FC236}">
                <a16:creationId xmlns:a16="http://schemas.microsoft.com/office/drawing/2014/main" id="{21ACCC64-C1D9-434F-8258-3054710262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046" y="1629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b="1" dirty="0"/>
              <a:t>Job Steps</a:t>
            </a:r>
          </a:p>
        </p:txBody>
      </p:sp>
      <p:sp>
        <p:nvSpPr>
          <p:cNvPr id="407555" name="Rectangle 3">
            <a:extLst>
              <a:ext uri="{FF2B5EF4-FFF2-40B4-BE49-F238E27FC236}">
                <a16:creationId xmlns:a16="http://schemas.microsoft.com/office/drawing/2014/main" id="{F5CEBA8B-CA40-3840-9D40-3F73231F7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94" y="1816951"/>
            <a:ext cx="1246797" cy="4984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en-US" sz="2000" dirty="0">
                <a:latin typeface="MetaPlusNormal-Roman" pitchFamily="2" charset="0"/>
              </a:rPr>
              <a:t>Scheduler</a:t>
            </a:r>
          </a:p>
        </p:txBody>
      </p:sp>
      <p:sp>
        <p:nvSpPr>
          <p:cNvPr id="407556" name="Line 4">
            <a:extLst>
              <a:ext uri="{FF2B5EF4-FFF2-40B4-BE49-F238E27FC236}">
                <a16:creationId xmlns:a16="http://schemas.microsoft.com/office/drawing/2014/main" id="{FEF2CD58-85AF-344A-B978-9F02304F22F3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2695" y="2566250"/>
            <a:ext cx="0" cy="900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07557" name="Line 5">
            <a:extLst>
              <a:ext uri="{FF2B5EF4-FFF2-40B4-BE49-F238E27FC236}">
                <a16:creationId xmlns:a16="http://schemas.microsoft.com/office/drawing/2014/main" id="{088AD9E3-732E-4B48-A28B-8535E6934D05}"/>
              </a:ext>
            </a:extLst>
          </p:cNvPr>
          <p:cNvSpPr>
            <a:spLocks noChangeShapeType="1"/>
          </p:cNvSpPr>
          <p:nvPr/>
        </p:nvSpPr>
        <p:spPr bwMode="auto">
          <a:xfrm>
            <a:off x="7066933" y="2566250"/>
            <a:ext cx="0" cy="900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07558" name="Line 6">
            <a:extLst>
              <a:ext uri="{FF2B5EF4-FFF2-40B4-BE49-F238E27FC236}">
                <a16:creationId xmlns:a16="http://schemas.microsoft.com/office/drawing/2014/main" id="{DF8DF4C0-6BE4-1D45-9980-C04B5467EC2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2695" y="3466362"/>
            <a:ext cx="884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07559" name="Text Box 7">
            <a:extLst>
              <a:ext uri="{FF2B5EF4-FFF2-40B4-BE49-F238E27FC236}">
                <a16:creationId xmlns:a16="http://schemas.microsoft.com/office/drawing/2014/main" id="{B0FFE3A8-43D6-6A47-8A64-D0BA53FA3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471" y="3799738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altLang="en-US" sz="1600">
              <a:solidFill>
                <a:srgbClr val="FC0202"/>
              </a:solidFill>
              <a:latin typeface="MetaPlusNormal-Roman" pitchFamily="2" charset="0"/>
            </a:endParaRPr>
          </a:p>
        </p:txBody>
      </p:sp>
      <p:sp>
        <p:nvSpPr>
          <p:cNvPr id="407560" name="Text Box 8">
            <a:extLst>
              <a:ext uri="{FF2B5EF4-FFF2-40B4-BE49-F238E27FC236}">
                <a16:creationId xmlns:a16="http://schemas.microsoft.com/office/drawing/2014/main" id="{C2B1DC1C-B925-4349-97E9-3CBD3DC7C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694" y="3574848"/>
            <a:ext cx="113029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de-DE" altLang="en-US" sz="2000" dirty="0">
                <a:latin typeface="MetaPlusNormal-Roman" pitchFamily="2" charset="0"/>
              </a:rPr>
              <a:t>Schedule</a:t>
            </a:r>
          </a:p>
        </p:txBody>
      </p:sp>
      <p:sp>
        <p:nvSpPr>
          <p:cNvPr id="407562" name="Rectangle 10" descr="Diagonal dunkel nach oben">
            <a:extLst>
              <a:ext uri="{FF2B5EF4-FFF2-40B4-BE49-F238E27FC236}">
                <a16:creationId xmlns:a16="http://schemas.microsoft.com/office/drawing/2014/main" id="{83748022-8389-174E-9045-3483D3C82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96" y="2915501"/>
            <a:ext cx="583436" cy="557064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sz="2400"/>
          </a:p>
        </p:txBody>
      </p:sp>
      <p:sp>
        <p:nvSpPr>
          <p:cNvPr id="407563" name="Text Box 11">
            <a:extLst>
              <a:ext uri="{FF2B5EF4-FFF2-40B4-BE49-F238E27FC236}">
                <a16:creationId xmlns:a16="http://schemas.microsoft.com/office/drawing/2014/main" id="{31112E3A-5EBF-804B-BEE6-67118227B1A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5792771" y="3038502"/>
            <a:ext cx="66396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de-DE" altLang="en-US" sz="2000" dirty="0">
                <a:latin typeface="MetaPlusNormal-Roman" pitchFamily="2" charset="0"/>
              </a:rPr>
              <a:t>time</a:t>
            </a:r>
            <a:endParaRPr lang="de-DE" altLang="en-US" sz="1600" dirty="0">
              <a:latin typeface="MetaPlusNormal-Roman" pitchFamily="2" charset="0"/>
            </a:endParaRPr>
          </a:p>
        </p:txBody>
      </p:sp>
      <p:sp>
        <p:nvSpPr>
          <p:cNvPr id="407564" name="Line 12">
            <a:extLst>
              <a:ext uri="{FF2B5EF4-FFF2-40B4-BE49-F238E27FC236}">
                <a16:creationId xmlns:a16="http://schemas.microsoft.com/office/drawing/2014/main" id="{491A4A13-9F1A-F14E-8CC6-E3A73C533E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19195" y="2866288"/>
            <a:ext cx="0" cy="150813"/>
          </a:xfrm>
          <a:prstGeom prst="line">
            <a:avLst/>
          </a:prstGeom>
          <a:noFill/>
          <a:ln w="9525">
            <a:solidFill>
              <a:srgbClr val="3D71B8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400"/>
          </a:p>
        </p:txBody>
      </p:sp>
      <p:sp>
        <p:nvSpPr>
          <p:cNvPr id="407565" name="Rectangle 13">
            <a:extLst>
              <a:ext uri="{FF2B5EF4-FFF2-40B4-BE49-F238E27FC236}">
                <a16:creationId xmlns:a16="http://schemas.microsoft.com/office/drawing/2014/main" id="{EFA75C82-C64E-CE4F-A76A-D8E0E227E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195" y="3985624"/>
            <a:ext cx="127000" cy="461665"/>
          </a:xfrm>
          <a:prstGeom prst="rect">
            <a:avLst/>
          </a:prstGeom>
          <a:noFill/>
          <a:ln w="9525">
            <a:solidFill>
              <a:srgbClr val="3D71B8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sz="2400"/>
          </a:p>
        </p:txBody>
      </p:sp>
      <p:sp>
        <p:nvSpPr>
          <p:cNvPr id="407566" name="Line 14">
            <a:extLst>
              <a:ext uri="{FF2B5EF4-FFF2-40B4-BE49-F238E27FC236}">
                <a16:creationId xmlns:a16="http://schemas.microsoft.com/office/drawing/2014/main" id="{E0EC8A34-A156-7A45-91F7-A5E4A916DA90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9195" y="4366475"/>
            <a:ext cx="127000" cy="0"/>
          </a:xfrm>
          <a:prstGeom prst="line">
            <a:avLst/>
          </a:prstGeom>
          <a:noFill/>
          <a:ln w="9525">
            <a:solidFill>
              <a:srgbClr val="3D71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2400"/>
          </a:p>
        </p:txBody>
      </p:sp>
      <p:sp>
        <p:nvSpPr>
          <p:cNvPr id="407567" name="Line 15">
            <a:extLst>
              <a:ext uri="{FF2B5EF4-FFF2-40B4-BE49-F238E27FC236}">
                <a16:creationId xmlns:a16="http://schemas.microsoft.com/office/drawing/2014/main" id="{61103DFA-D320-9E46-921D-87CFF5B6BAF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9195" y="4291862"/>
            <a:ext cx="127000" cy="0"/>
          </a:xfrm>
          <a:prstGeom prst="line">
            <a:avLst/>
          </a:prstGeom>
          <a:noFill/>
          <a:ln w="9525">
            <a:solidFill>
              <a:srgbClr val="3D71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2400"/>
          </a:p>
        </p:txBody>
      </p:sp>
      <p:sp>
        <p:nvSpPr>
          <p:cNvPr id="407568" name="Line 16">
            <a:extLst>
              <a:ext uri="{FF2B5EF4-FFF2-40B4-BE49-F238E27FC236}">
                <a16:creationId xmlns:a16="http://schemas.microsoft.com/office/drawing/2014/main" id="{CCC8AF38-2FE1-1E44-99F5-1A643888799D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9195" y="4217250"/>
            <a:ext cx="127000" cy="0"/>
          </a:xfrm>
          <a:prstGeom prst="line">
            <a:avLst/>
          </a:prstGeom>
          <a:noFill/>
          <a:ln w="9525">
            <a:solidFill>
              <a:srgbClr val="3D71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2400"/>
          </a:p>
        </p:txBody>
      </p:sp>
      <p:sp>
        <p:nvSpPr>
          <p:cNvPr id="407569" name="Line 17">
            <a:extLst>
              <a:ext uri="{FF2B5EF4-FFF2-40B4-BE49-F238E27FC236}">
                <a16:creationId xmlns:a16="http://schemas.microsoft.com/office/drawing/2014/main" id="{9D5F6BD4-0658-954A-A98A-D5FF2F4EC8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9195" y="4141050"/>
            <a:ext cx="127000" cy="0"/>
          </a:xfrm>
          <a:prstGeom prst="line">
            <a:avLst/>
          </a:prstGeom>
          <a:noFill/>
          <a:ln w="9525">
            <a:solidFill>
              <a:srgbClr val="3D71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2400"/>
          </a:p>
        </p:txBody>
      </p:sp>
      <p:sp>
        <p:nvSpPr>
          <p:cNvPr id="407570" name="Line 18">
            <a:extLst>
              <a:ext uri="{FF2B5EF4-FFF2-40B4-BE49-F238E27FC236}">
                <a16:creationId xmlns:a16="http://schemas.microsoft.com/office/drawing/2014/main" id="{042EC5A0-88BC-7243-80C8-FC6D1304084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9195" y="4066437"/>
            <a:ext cx="127000" cy="0"/>
          </a:xfrm>
          <a:prstGeom prst="line">
            <a:avLst/>
          </a:prstGeom>
          <a:noFill/>
          <a:ln w="9525">
            <a:solidFill>
              <a:srgbClr val="3D71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2400"/>
          </a:p>
        </p:txBody>
      </p:sp>
      <p:sp>
        <p:nvSpPr>
          <p:cNvPr id="407571" name="Text Box 19">
            <a:extLst>
              <a:ext uri="{FF2B5EF4-FFF2-40B4-BE49-F238E27FC236}">
                <a16:creationId xmlns:a16="http://schemas.microsoft.com/office/drawing/2014/main" id="{DFD24A6F-549C-F046-80B4-1172413C8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9846" y="4039450"/>
            <a:ext cx="13131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D71B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en-US" sz="2000" dirty="0">
                <a:latin typeface="MetaPlusNormal-Roman" pitchFamily="2" charset="0"/>
              </a:rPr>
              <a:t>Job-Queue</a:t>
            </a:r>
          </a:p>
        </p:txBody>
      </p:sp>
      <p:sp>
        <p:nvSpPr>
          <p:cNvPr id="407572" name="Text Box 20">
            <a:extLst>
              <a:ext uri="{FF2B5EF4-FFF2-40B4-BE49-F238E27FC236}">
                <a16:creationId xmlns:a16="http://schemas.microsoft.com/office/drawing/2014/main" id="{3FDF9445-1DAE-6342-98DE-D78EFF095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7784" y="5387237"/>
            <a:ext cx="13131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de-DE" altLang="en-US" dirty="0">
                <a:latin typeface="MetaPlusNormal-Roman" pitchFamily="2" charset="0"/>
              </a:rPr>
              <a:t>HPC Computer</a:t>
            </a:r>
          </a:p>
        </p:txBody>
      </p:sp>
      <p:sp>
        <p:nvSpPr>
          <p:cNvPr id="407573" name="Line 21">
            <a:extLst>
              <a:ext uri="{FF2B5EF4-FFF2-40B4-BE49-F238E27FC236}">
                <a16:creationId xmlns:a16="http://schemas.microsoft.com/office/drawing/2014/main" id="{806D09EB-A679-C043-8E9D-87530D4F3F1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3783" y="4774998"/>
            <a:ext cx="107315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407574" name="Line 22">
            <a:extLst>
              <a:ext uri="{FF2B5EF4-FFF2-40B4-BE49-F238E27FC236}">
                <a16:creationId xmlns:a16="http://schemas.microsoft.com/office/drawing/2014/main" id="{C49190BE-46BF-DC41-ADAD-17B4EBF8DA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66933" y="4591900"/>
            <a:ext cx="0" cy="74612"/>
          </a:xfrm>
          <a:prstGeom prst="line">
            <a:avLst/>
          </a:prstGeom>
          <a:noFill/>
          <a:ln w="9525">
            <a:solidFill>
              <a:srgbClr val="3D71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407576" name="Line 24">
            <a:extLst>
              <a:ext uri="{FF2B5EF4-FFF2-40B4-BE49-F238E27FC236}">
                <a16:creationId xmlns:a16="http://schemas.microsoft.com/office/drawing/2014/main" id="{CCD2F3F7-5B00-9449-AF5F-6689448B02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82695" y="3841013"/>
            <a:ext cx="0" cy="150813"/>
          </a:xfrm>
          <a:prstGeom prst="line">
            <a:avLst/>
          </a:prstGeom>
          <a:noFill/>
          <a:ln w="9525">
            <a:solidFill>
              <a:srgbClr val="3D71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407577" name="Line 25">
            <a:extLst>
              <a:ext uri="{FF2B5EF4-FFF2-40B4-BE49-F238E27FC236}">
                <a16:creationId xmlns:a16="http://schemas.microsoft.com/office/drawing/2014/main" id="{9189C468-B427-9347-8400-88DEF03E5B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6783" y="3841012"/>
            <a:ext cx="315912" cy="0"/>
          </a:xfrm>
          <a:prstGeom prst="line">
            <a:avLst/>
          </a:prstGeom>
          <a:noFill/>
          <a:ln w="9525">
            <a:solidFill>
              <a:srgbClr val="3D71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407578" name="Line 26">
            <a:extLst>
              <a:ext uri="{FF2B5EF4-FFF2-40B4-BE49-F238E27FC236}">
                <a16:creationId xmlns:a16="http://schemas.microsoft.com/office/drawing/2014/main" id="{B4C42CE4-00B2-5A4A-BD0D-4F79BDA1C3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66783" y="2104288"/>
            <a:ext cx="0" cy="1736725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407579" name="Line 27">
            <a:extLst>
              <a:ext uri="{FF2B5EF4-FFF2-40B4-BE49-F238E27FC236}">
                <a16:creationId xmlns:a16="http://schemas.microsoft.com/office/drawing/2014/main" id="{0CB70128-DEAA-7C44-A61F-D3CE7D6EAA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6783" y="2104287"/>
            <a:ext cx="315912" cy="0"/>
          </a:xfrm>
          <a:prstGeom prst="line">
            <a:avLst/>
          </a:prstGeom>
          <a:noFill/>
          <a:ln w="9525">
            <a:solidFill>
              <a:srgbClr val="3D71B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407580" name="Line 28">
            <a:extLst>
              <a:ext uri="{FF2B5EF4-FFF2-40B4-BE49-F238E27FC236}">
                <a16:creationId xmlns:a16="http://schemas.microsoft.com/office/drawing/2014/main" id="{E3E945C9-3F78-BC4D-A0AE-1F552E0A25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5608" y="2329712"/>
            <a:ext cx="0" cy="300038"/>
          </a:xfrm>
          <a:prstGeom prst="line">
            <a:avLst/>
          </a:prstGeom>
          <a:noFill/>
          <a:ln w="9525">
            <a:solidFill>
              <a:srgbClr val="3D71B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407641" name="Line 89">
            <a:extLst>
              <a:ext uri="{FF2B5EF4-FFF2-40B4-BE49-F238E27FC236}">
                <a16:creationId xmlns:a16="http://schemas.microsoft.com/office/drawing/2014/main" id="{0FB9A2FF-3A34-0746-BDC5-E2D397EC13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11888" y="4411762"/>
            <a:ext cx="2097087" cy="3175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407642" name="Text Box 90">
            <a:extLst>
              <a:ext uri="{FF2B5EF4-FFF2-40B4-BE49-F238E27FC236}">
                <a16:creationId xmlns:a16="http://schemas.microsoft.com/office/drawing/2014/main" id="{580BCC2E-147A-9B4D-B2EE-3DE5DD0927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6240" y="4154762"/>
            <a:ext cx="10906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D71B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de-DE" altLang="en-US" sz="2000" dirty="0">
                <a:latin typeface="MetaPlusNormal-Roman" pitchFamily="2" charset="0"/>
              </a:rPr>
              <a:t>User</a:t>
            </a:r>
          </a:p>
        </p:txBody>
      </p:sp>
      <p:sp>
        <p:nvSpPr>
          <p:cNvPr id="407646" name="Rectangle 94">
            <a:extLst>
              <a:ext uri="{FF2B5EF4-FFF2-40B4-BE49-F238E27FC236}">
                <a16:creationId xmlns:a16="http://schemas.microsoft.com/office/drawing/2014/main" id="{655CC1AC-31FE-064F-A333-04A80F1FB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8296" y="3112351"/>
            <a:ext cx="1607920" cy="4984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en-US" sz="2000" dirty="0">
                <a:latin typeface="MetaPlusNormal-Roman" pitchFamily="2" charset="0"/>
              </a:rPr>
              <a:t>Job </a:t>
            </a:r>
            <a:r>
              <a:rPr lang="de-DE" altLang="en-US" sz="2000" dirty="0" err="1">
                <a:latin typeface="MetaPlusNormal-Roman" pitchFamily="2" charset="0"/>
              </a:rPr>
              <a:t>Execution</a:t>
            </a:r>
            <a:br>
              <a:rPr lang="de-DE" altLang="en-US" sz="2000" dirty="0">
                <a:latin typeface="MetaPlusNormal-Roman" pitchFamily="2" charset="0"/>
              </a:rPr>
            </a:br>
            <a:r>
              <a:rPr lang="de-DE" altLang="en-US" sz="2000" dirty="0">
                <a:latin typeface="MetaPlusNormal-Roman" pitchFamily="2" charset="0"/>
              </a:rPr>
              <a:t>Management</a:t>
            </a:r>
          </a:p>
        </p:txBody>
      </p:sp>
      <p:sp>
        <p:nvSpPr>
          <p:cNvPr id="407647" name="Line 95">
            <a:extLst>
              <a:ext uri="{FF2B5EF4-FFF2-40B4-BE49-F238E27FC236}">
                <a16:creationId xmlns:a16="http://schemas.microsoft.com/office/drawing/2014/main" id="{A23EC815-7D2A-144F-B0B4-74537565FA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14545" y="3358413"/>
            <a:ext cx="768350" cy="4763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407648" name="Rectangle 96">
            <a:extLst>
              <a:ext uri="{FF2B5EF4-FFF2-40B4-BE49-F238E27FC236}">
                <a16:creationId xmlns:a16="http://schemas.microsoft.com/office/drawing/2014/main" id="{F14AB237-5777-A448-8BBC-55BF1C429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0309" y="4639109"/>
            <a:ext cx="1073150" cy="549999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en-US" sz="2000" dirty="0" err="1">
                <a:latin typeface="MetaPlusNormal-Roman" pitchFamily="2" charset="0"/>
              </a:rPr>
              <a:t>Node</a:t>
            </a:r>
            <a:r>
              <a:rPr lang="de-DE" altLang="en-US" sz="2000" dirty="0">
                <a:latin typeface="MetaPlusNormal-Roman" pitchFamily="2" charset="0"/>
              </a:rPr>
              <a:t> Job </a:t>
            </a:r>
            <a:br>
              <a:rPr lang="de-DE" altLang="en-US" sz="2000" dirty="0">
                <a:latin typeface="MetaPlusNormal-Roman" pitchFamily="2" charset="0"/>
              </a:rPr>
            </a:br>
            <a:r>
              <a:rPr lang="de-DE" altLang="en-US" sz="2000" dirty="0" err="1">
                <a:latin typeface="MetaPlusNormal-Roman" pitchFamily="2" charset="0"/>
              </a:rPr>
              <a:t>Mgmt</a:t>
            </a:r>
            <a:endParaRPr lang="de-DE" altLang="en-US" sz="2000" dirty="0">
              <a:latin typeface="MetaPlusNormal-Roman" pitchFamily="2" charset="0"/>
            </a:endParaRPr>
          </a:p>
        </p:txBody>
      </p:sp>
      <p:sp>
        <p:nvSpPr>
          <p:cNvPr id="407650" name="Rectangle 98">
            <a:extLst>
              <a:ext uri="{FF2B5EF4-FFF2-40B4-BE49-F238E27FC236}">
                <a16:creationId xmlns:a16="http://schemas.microsoft.com/office/drawing/2014/main" id="{304C0C31-EFF9-4E40-A39B-38675BAE2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9020" y="4788604"/>
            <a:ext cx="1073150" cy="646331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en-US" sz="2000" dirty="0" err="1">
                <a:latin typeface="MetaPlusNormal-Roman" pitchFamily="2" charset="0"/>
              </a:rPr>
              <a:t>Node</a:t>
            </a:r>
            <a:r>
              <a:rPr lang="de-DE" altLang="en-US" sz="2000" dirty="0">
                <a:latin typeface="MetaPlusNormal-Roman" pitchFamily="2" charset="0"/>
              </a:rPr>
              <a:t> Job </a:t>
            </a:r>
            <a:br>
              <a:rPr lang="de-DE" altLang="en-US" sz="2000" dirty="0">
                <a:latin typeface="MetaPlusNormal-Roman" pitchFamily="2" charset="0"/>
              </a:rPr>
            </a:br>
            <a:r>
              <a:rPr lang="de-DE" altLang="en-US" sz="2000" dirty="0" err="1">
                <a:latin typeface="MetaPlusNormal-Roman" pitchFamily="2" charset="0"/>
              </a:rPr>
              <a:t>Mgmt</a:t>
            </a:r>
            <a:endParaRPr lang="de-DE" altLang="en-US" sz="2000" dirty="0">
              <a:latin typeface="MetaPlusNormal-Roman" pitchFamily="2" charset="0"/>
            </a:endParaRPr>
          </a:p>
        </p:txBody>
      </p:sp>
      <p:sp>
        <p:nvSpPr>
          <p:cNvPr id="407651" name="Line 99">
            <a:extLst>
              <a:ext uri="{FF2B5EF4-FFF2-40B4-BE49-F238E27FC236}">
                <a16:creationId xmlns:a16="http://schemas.microsoft.com/office/drawing/2014/main" id="{30EAAEB0-4E26-6A40-BEE9-70F8EC57A6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13081" y="3638452"/>
            <a:ext cx="322263" cy="1011238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407652" name="Rectangle 100">
            <a:extLst>
              <a:ext uri="{FF2B5EF4-FFF2-40B4-BE49-F238E27FC236}">
                <a16:creationId xmlns:a16="http://schemas.microsoft.com/office/drawing/2014/main" id="{2D5E788E-9659-9449-86BE-E4BFAC541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5520" y="4980837"/>
            <a:ext cx="1081087" cy="571612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en-US" sz="2000" dirty="0" err="1">
                <a:latin typeface="MetaPlusNormal-Roman" pitchFamily="2" charset="0"/>
              </a:rPr>
              <a:t>Node</a:t>
            </a:r>
            <a:r>
              <a:rPr lang="de-DE" altLang="en-US" sz="2000" dirty="0">
                <a:latin typeface="MetaPlusNormal-Roman" pitchFamily="2" charset="0"/>
              </a:rPr>
              <a:t> Job </a:t>
            </a:r>
            <a:br>
              <a:rPr lang="de-DE" altLang="en-US" sz="2000" dirty="0">
                <a:latin typeface="MetaPlusNormal-Roman" pitchFamily="2" charset="0"/>
              </a:rPr>
            </a:br>
            <a:r>
              <a:rPr lang="de-DE" altLang="en-US" sz="2000" dirty="0" err="1">
                <a:latin typeface="MetaPlusNormal-Roman" pitchFamily="2" charset="0"/>
              </a:rPr>
              <a:t>Mgmt</a:t>
            </a:r>
            <a:endParaRPr lang="de-DE" altLang="en-US" sz="2000" dirty="0">
              <a:latin typeface="MetaPlusNormal-Roman" pitchFamily="2" charset="0"/>
            </a:endParaRPr>
          </a:p>
        </p:txBody>
      </p:sp>
      <p:sp>
        <p:nvSpPr>
          <p:cNvPr id="407653" name="Line 101">
            <a:extLst>
              <a:ext uri="{FF2B5EF4-FFF2-40B4-BE49-F238E27FC236}">
                <a16:creationId xmlns:a16="http://schemas.microsoft.com/office/drawing/2014/main" id="{B1DFCAF0-DC46-BA4E-918F-94EA7A2A1AA8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9020" y="3612412"/>
            <a:ext cx="222250" cy="11303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407654" name="Line 102">
            <a:extLst>
              <a:ext uri="{FF2B5EF4-FFF2-40B4-BE49-F238E27FC236}">
                <a16:creationId xmlns:a16="http://schemas.microsoft.com/office/drawing/2014/main" id="{539D06B8-E91E-F44F-9D38-570E9632A0DF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4109" y="3621937"/>
            <a:ext cx="1442508" cy="1325563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sz="2400"/>
          </a:p>
        </p:txBody>
      </p:sp>
      <p:sp>
        <p:nvSpPr>
          <p:cNvPr id="407655" name="Rectangle 103">
            <a:extLst>
              <a:ext uri="{FF2B5EF4-FFF2-40B4-BE49-F238E27FC236}">
                <a16:creationId xmlns:a16="http://schemas.microsoft.com/office/drawing/2014/main" id="{CCD3B06E-A0AA-4743-8C0E-EEA6F351C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1942" y="4118109"/>
            <a:ext cx="1336762" cy="58159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000" dirty="0"/>
              <a:t>Job </a:t>
            </a:r>
            <a:br>
              <a:rPr lang="en-US" altLang="en-US" sz="2000" dirty="0"/>
            </a:br>
            <a:r>
              <a:rPr lang="en-US" altLang="en-US" sz="2000" dirty="0"/>
              <a:t>Description</a:t>
            </a:r>
          </a:p>
        </p:txBody>
      </p:sp>
      <p:pic>
        <p:nvPicPr>
          <p:cNvPr id="407657" name="Picture 105" descr="C:\Documents and Settings\mbiles\My Documents\Graphics\Icons\Finalized\Icons&amp;ProdDiagrams\user.gif">
            <a:extLst>
              <a:ext uri="{FF2B5EF4-FFF2-40B4-BE49-F238E27FC236}">
                <a16:creationId xmlns:a16="http://schemas.microsoft.com/office/drawing/2014/main" id="{AAE93ADB-8E5A-0542-8DE0-47E2101C9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160" y="3818651"/>
            <a:ext cx="884236" cy="138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7658" name="Picture 106" descr="IBM Tape Robot">
            <a:extLst>
              <a:ext uri="{FF2B5EF4-FFF2-40B4-BE49-F238E27FC236}">
                <a16:creationId xmlns:a16="http://schemas.microsoft.com/office/drawing/2014/main" id="{1B32E234-0FD2-A042-ADAF-8ED81B5CA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370" y="5509475"/>
            <a:ext cx="1841500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7659" name="Rectangle 107">
            <a:extLst>
              <a:ext uri="{FF2B5EF4-FFF2-40B4-BE49-F238E27FC236}">
                <a16:creationId xmlns:a16="http://schemas.microsoft.com/office/drawing/2014/main" id="{6308C957-7311-4948-8D12-EB8B8CB99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928" y="1484688"/>
            <a:ext cx="4069682" cy="2255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rgbClr val="3D71B8"/>
              </a:buClr>
              <a:buSzPct val="75000"/>
              <a:buFont typeface="Monotype Sort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rgbClr val="ED1C29"/>
              </a:buClr>
              <a:buSzPct val="75000"/>
              <a:buFont typeface="Monotype Sorts" pitchFamily="2" charset="2"/>
              <a:buChar char="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rgbClr val="3D71B8"/>
              </a:buClr>
              <a:buSzPct val="65000"/>
              <a:buFont typeface="Monotype Sorts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rgbClr val="3D71B8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latin typeface="+mn-lt"/>
              </a:rPr>
              <a:t>A user job enters a job queue,</a:t>
            </a:r>
          </a:p>
          <a:p>
            <a:r>
              <a:rPr lang="en-US" altLang="en-US" dirty="0">
                <a:latin typeface="+mn-lt"/>
              </a:rPr>
              <a:t>the scheduler (its strategy) decides on start time and resource allocation of the job.</a:t>
            </a:r>
          </a:p>
        </p:txBody>
      </p:sp>
      <p:sp>
        <p:nvSpPr>
          <p:cNvPr id="407561" name="Rectangle 9">
            <a:extLst>
              <a:ext uri="{FF2B5EF4-FFF2-40B4-BE49-F238E27FC236}">
                <a16:creationId xmlns:a16="http://schemas.microsoft.com/office/drawing/2014/main" id="{0572E87A-C9EF-2947-9102-1ADB60F90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5609" y="3005938"/>
            <a:ext cx="184731" cy="46166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0057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SLURM Job Scheduler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19755"/>
            <a:ext cx="5865315" cy="2795663"/>
          </a:xfrm>
        </p:spPr>
        <p:txBody>
          <a:bodyPr>
            <a:normAutofit/>
          </a:bodyPr>
          <a:lstStyle/>
          <a:p>
            <a:r>
              <a:rPr lang="en-US" b="1" dirty="0"/>
              <a:t>Priority factors</a:t>
            </a:r>
          </a:p>
          <a:p>
            <a:pPr lvl="1"/>
            <a:r>
              <a:rPr lang="en-US" b="1" dirty="0"/>
              <a:t>age</a:t>
            </a:r>
            <a:r>
              <a:rPr lang="en-US" dirty="0"/>
              <a:t>: how long the job has been waiting in the queue, </a:t>
            </a:r>
          </a:p>
          <a:p>
            <a:pPr lvl="1"/>
            <a:r>
              <a:rPr lang="en-US" b="1" dirty="0"/>
              <a:t>fair share</a:t>
            </a:r>
            <a:r>
              <a:rPr lang="en-US" dirty="0"/>
              <a:t>: a measure of past usage of the cluster by the user, </a:t>
            </a:r>
          </a:p>
          <a:p>
            <a:pPr lvl="1"/>
            <a:r>
              <a:rPr lang="en-US" b="1" dirty="0"/>
              <a:t>size</a:t>
            </a:r>
            <a:r>
              <a:rPr lang="en-US" dirty="0"/>
              <a:t>: the number of CPUs a job requests</a:t>
            </a:r>
          </a:p>
          <a:p>
            <a:endParaRPr lang="en-US" sz="3200" dirty="0"/>
          </a:p>
        </p:txBody>
      </p:sp>
      <p:pic>
        <p:nvPicPr>
          <p:cNvPr id="40962" name="Picture 2" descr="Related image">
            <a:extLst>
              <a:ext uri="{FF2B5EF4-FFF2-40B4-BE49-F238E27FC236}">
                <a16:creationId xmlns:a16="http://schemas.microsoft.com/office/drawing/2014/main" id="{1E1F5763-ACC9-FF49-832A-AF931D933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515" y="1283272"/>
            <a:ext cx="4948657" cy="48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65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3BD1CA1-2589-FE4F-A3F2-E76AA35697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B30219-4A3B-0F4F-9021-3E29EB98B821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411650" name="Rectangle 2">
            <a:extLst>
              <a:ext uri="{FF2B5EF4-FFF2-40B4-BE49-F238E27FC236}">
                <a16:creationId xmlns:a16="http://schemas.microsoft.com/office/drawing/2014/main" id="{37FB3F25-E082-6447-A319-F56AE1855B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b="1" dirty="0"/>
              <a:t>Job Classifications</a:t>
            </a:r>
          </a:p>
        </p:txBody>
      </p:sp>
      <p:sp>
        <p:nvSpPr>
          <p:cNvPr id="411651" name="Rectangle 3">
            <a:extLst>
              <a:ext uri="{FF2B5EF4-FFF2-40B4-BE49-F238E27FC236}">
                <a16:creationId xmlns:a16="http://schemas.microsoft.com/office/drawing/2014/main" id="{14B4E7DB-E061-0C4A-BCA8-8DD8B1E03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66875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en-US" sz="2400" b="1" dirty="0"/>
              <a:t>Batch Jobs </a:t>
            </a:r>
            <a:r>
              <a:rPr lang="en-US" altLang="en-US" sz="2400" dirty="0"/>
              <a:t>vs </a:t>
            </a:r>
            <a:r>
              <a:rPr lang="en-US" altLang="en-US" sz="2400" b="1" dirty="0"/>
              <a:t>interactive jobs</a:t>
            </a:r>
          </a:p>
          <a:p>
            <a:pPr lvl="1"/>
            <a:r>
              <a:rPr lang="en-US" altLang="en-US" dirty="0"/>
              <a:t>batch jobs are queued until execution</a:t>
            </a:r>
          </a:p>
          <a:p>
            <a:pPr lvl="1"/>
            <a:r>
              <a:rPr lang="en-US" altLang="en-US" dirty="0"/>
              <a:t>interactive jobs need immediate resource allocation</a:t>
            </a:r>
          </a:p>
          <a:p>
            <a:r>
              <a:rPr lang="en-US" altLang="en-US" sz="2400" b="1" dirty="0"/>
              <a:t>Parallel</a:t>
            </a:r>
            <a:r>
              <a:rPr lang="en-US" altLang="en-US" sz="2400" dirty="0"/>
              <a:t> vs. </a:t>
            </a:r>
            <a:r>
              <a:rPr lang="en-US" altLang="en-US" sz="2400" b="1" dirty="0"/>
              <a:t>sequential jobs</a:t>
            </a:r>
          </a:p>
          <a:p>
            <a:pPr lvl="1"/>
            <a:r>
              <a:rPr lang="en-US" altLang="en-US" dirty="0"/>
              <a:t>a job requires several processing nodes in parallel</a:t>
            </a:r>
          </a:p>
          <a:p>
            <a:endParaRPr lang="en-US" altLang="en-US" sz="2400" dirty="0"/>
          </a:p>
          <a:p>
            <a:r>
              <a:rPr lang="en-US" altLang="en-US" sz="2400" dirty="0"/>
              <a:t>The majority of HPC installations are used to run batch jobs in space-sharing mode!</a:t>
            </a:r>
          </a:p>
          <a:p>
            <a:pPr lvl="1"/>
            <a:r>
              <a:rPr lang="en-US" altLang="en-US" dirty="0"/>
              <a:t>a job is not influenced by other co-allocated jobs</a:t>
            </a:r>
          </a:p>
          <a:p>
            <a:pPr lvl="1"/>
            <a:r>
              <a:rPr lang="en-US" altLang="en-US" dirty="0"/>
              <a:t>the assigned processors, node memory, caches etc. are exclusively available for a single job.</a:t>
            </a:r>
          </a:p>
          <a:p>
            <a:pPr lvl="1"/>
            <a:r>
              <a:rPr lang="en-US" altLang="en-US" dirty="0"/>
              <a:t>overhead for context switches is minimized</a:t>
            </a:r>
          </a:p>
          <a:p>
            <a:pPr lvl="1"/>
            <a:r>
              <a:rPr lang="en-US" altLang="en-US" dirty="0"/>
              <a:t>important aspects for parallel applications</a:t>
            </a:r>
          </a:p>
        </p:txBody>
      </p:sp>
    </p:spTree>
    <p:extLst>
      <p:ext uri="{BB962C8B-B14F-4D97-AF65-F5344CB8AC3E}">
        <p14:creationId xmlns:p14="http://schemas.microsoft.com/office/powerpoint/2010/main" val="2892289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DA2B856-6637-5841-807F-B7EFA2F667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Accelerators and Many Integrated Cores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E9520E50-7012-5C42-B9F5-104F8920B3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Typical CPUs are not very energy efficient</a:t>
            </a:r>
          </a:p>
          <a:p>
            <a:pPr lvl="1"/>
            <a:r>
              <a:rPr lang="en-US" altLang="en-US" dirty="0"/>
              <a:t>Meant to be general purpose, which requires lots of pieces to the chip</a:t>
            </a:r>
          </a:p>
          <a:p>
            <a:endParaRPr lang="en-US" altLang="en-US" dirty="0"/>
          </a:p>
          <a:p>
            <a:r>
              <a:rPr lang="en-US" altLang="en-US" dirty="0"/>
              <a:t>Accelerators package much more FLOP capabilities with less energy consumption</a:t>
            </a:r>
          </a:p>
          <a:p>
            <a:pPr lvl="1"/>
            <a:r>
              <a:rPr lang="en-US" altLang="en-US" dirty="0"/>
              <a:t>Not exactly general purpose</a:t>
            </a:r>
          </a:p>
          <a:p>
            <a:pPr lvl="1"/>
            <a:r>
              <a:rPr lang="en-US" altLang="en-US" dirty="0"/>
              <a:t>Always requires more work from the programmer</a:t>
            </a:r>
          </a:p>
          <a:p>
            <a:pPr lvl="1"/>
            <a:r>
              <a:rPr lang="en-US" altLang="en-US" dirty="0"/>
              <a:t>Performance improvements and application porting may take significant effort</a:t>
            </a:r>
          </a:p>
        </p:txBody>
      </p:sp>
      <p:sp>
        <p:nvSpPr>
          <p:cNvPr id="45060" name="Date Placeholder 3">
            <a:extLst>
              <a:ext uri="{FF2B5EF4-FFF2-40B4-BE49-F238E27FC236}">
                <a16:creationId xmlns:a16="http://schemas.microsoft.com/office/drawing/2014/main" id="{5FE5869E-255E-414F-B334-73F000DFDE6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129D72-7D54-624B-912E-C71F031DEDA2}" type="datetime1">
              <a:rPr lang="en-US" altLang="en-US">
                <a:solidFill>
                  <a:srgbClr val="FFFFFF"/>
                </a:solidFill>
              </a:rPr>
              <a:pPr/>
              <a:t>5/1/21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2CDAF-C892-F644-8461-8E7A73F48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Computational Methods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E20F8-EEE9-9244-8AF2-F1BA945C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F7054F-0F86-2B41-9879-B4B623BF3A30}" type="slidenum">
              <a:rPr lang="en-US" altLang="en-US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4463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gpu">
            <a:extLst>
              <a:ext uri="{FF2B5EF4-FFF2-40B4-BE49-F238E27FC236}">
                <a16:creationId xmlns:a16="http://schemas.microsoft.com/office/drawing/2014/main" id="{B3571A86-C97F-F44B-A651-B902B3C18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2" r="4933"/>
          <a:stretch/>
        </p:blipFill>
        <p:spPr bwMode="auto">
          <a:xfrm>
            <a:off x="6083786" y="-168316"/>
            <a:ext cx="6261330" cy="3932313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Nvidia Titan RTX">
            <a:extLst>
              <a:ext uri="{FF2B5EF4-FFF2-40B4-BE49-F238E27FC236}">
                <a16:creationId xmlns:a16="http://schemas.microsoft.com/office/drawing/2014/main" id="{2EB257AC-0808-2847-BCEC-3707B74981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9" r="-4" b="8019"/>
          <a:stretch/>
        </p:blipFill>
        <p:spPr bwMode="auto">
          <a:xfrm>
            <a:off x="6089904" y="2487166"/>
            <a:ext cx="6263640" cy="4215384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5538" name="Rectangle 2">
            <a:extLst>
              <a:ext uri="{FF2B5EF4-FFF2-40B4-BE49-F238E27FC236}">
                <a16:creationId xmlns:a16="http://schemas.microsoft.com/office/drawing/2014/main" id="{436C868B-04AA-7B4C-B44D-A498052221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sz="32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GPU Accelerators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80ED8C97-03F6-F44A-97A2-7B555DB478C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04997" y="2272143"/>
            <a:ext cx="4803637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 graphics processing unit (</a:t>
            </a:r>
            <a:r>
              <a:rPr lang="en-US" altLang="en-US" sz="2400" dirty="0">
                <a:solidFill>
                  <a:srgbClr val="000000"/>
                </a:solidFill>
              </a:rPr>
              <a:t>GPU) as accelerators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NVIDIA GPUs can be used to perform calculations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Latest Turing generation offer 130 TFLOPs in a single package</a:t>
            </a:r>
          </a:p>
        </p:txBody>
      </p:sp>
      <p:sp>
        <p:nvSpPr>
          <p:cNvPr id="47109" name="Date Placeholder 4">
            <a:extLst>
              <a:ext uri="{FF2B5EF4-FFF2-40B4-BE49-F238E27FC236}">
                <a16:creationId xmlns:a16="http://schemas.microsoft.com/office/drawing/2014/main" id="{49931C25-0076-2A49-8AD0-5FE76FCEC48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7554138" y="6223702"/>
            <a:ext cx="3108065" cy="31406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Aft>
                <a:spcPts val="600"/>
              </a:spcAft>
            </a:pPr>
            <a:fld id="{1717B711-1E1D-984E-A5E3-6005BC06A3C7}" type="datetime1">
              <a:rPr lang="en-US" altLang="en-US" sz="1100">
                <a:solidFill>
                  <a:srgbClr val="898989"/>
                </a:solidFill>
                <a:latin typeface="+mn-lt"/>
              </a:rPr>
              <a:pPr algn="r">
                <a:spcAft>
                  <a:spcPts val="600"/>
                </a:spcAft>
              </a:pPr>
              <a:t>5/1/21</a:t>
            </a:fld>
            <a:endParaRPr lang="en-US" altLang="en-US" sz="1100">
              <a:solidFill>
                <a:srgbClr val="898989"/>
              </a:solidFill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DA31E-7909-B34C-A77F-CD66B3CB8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B4094F-6283-0945-A237-F5F222A5574A}" type="slidenum">
              <a:rPr lang="en-US" alt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36</a:t>
            </a:fld>
            <a:endParaRPr lang="en-US" altLang="en-US" sz="11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842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/>
              <a:t>cudasw.sbatch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cs typeface="Courier New"/>
              </a:rPr>
              <a:t>#!/bin/</a:t>
            </a:r>
            <a:r>
              <a:rPr lang="en-US" sz="2400" b="1" dirty="0" err="1">
                <a:cs typeface="Courier New"/>
              </a:rPr>
              <a:t>env</a:t>
            </a:r>
            <a:r>
              <a:rPr lang="en-US" sz="2400" b="1" dirty="0">
                <a:cs typeface="Courier New"/>
              </a:rPr>
              <a:t> bash </a:t>
            </a:r>
          </a:p>
          <a:p>
            <a:pPr marL="0" indent="0">
              <a:buNone/>
            </a:pPr>
            <a:r>
              <a:rPr lang="en-US" sz="2400" b="1" dirty="0">
                <a:cs typeface="Courier New"/>
              </a:rPr>
              <a:t>#SBATCH --job-name=</a:t>
            </a:r>
            <a:r>
              <a:rPr lang="en-US" sz="2400" b="1" dirty="0" err="1">
                <a:cs typeface="Courier New"/>
              </a:rPr>
              <a:t>cudasw</a:t>
            </a:r>
            <a:r>
              <a:rPr lang="en-US" sz="2400" b="1" dirty="0"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en-US" sz="2400" b="1" dirty="0">
                <a:cs typeface="Courier New"/>
              </a:rPr>
              <a:t>#SBATCH --nodes=1 </a:t>
            </a:r>
          </a:p>
          <a:p>
            <a:pPr marL="0" indent="0">
              <a:buNone/>
            </a:pPr>
            <a:r>
              <a:rPr lang="en-US" sz="2400" b="1" dirty="0">
                <a:cs typeface="Courier New"/>
              </a:rPr>
              <a:t>#SBATCH --</a:t>
            </a:r>
            <a:r>
              <a:rPr lang="en-US" sz="2400" b="1" dirty="0" err="1">
                <a:cs typeface="Courier New"/>
              </a:rPr>
              <a:t>ntasks</a:t>
            </a:r>
            <a:r>
              <a:rPr lang="en-US" sz="2400" b="1" dirty="0">
                <a:cs typeface="Courier New"/>
              </a:rPr>
              <a:t>-per-node=20 </a:t>
            </a:r>
          </a:p>
          <a:p>
            <a:pPr marL="0" indent="0">
              <a:buNone/>
            </a:pPr>
            <a:r>
              <a:rPr lang="en-US" sz="2400" b="1" dirty="0">
                <a:cs typeface="Courier New"/>
              </a:rPr>
              <a:t>#SBATCH -p </a:t>
            </a:r>
            <a:r>
              <a:rPr lang="en-US" sz="2400" b="1" dirty="0" err="1">
                <a:cs typeface="Courier New"/>
              </a:rPr>
              <a:t>longrun</a:t>
            </a:r>
            <a:r>
              <a:rPr lang="en-US" sz="2400" b="1" dirty="0"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en-US" sz="2400" b="1" dirty="0">
                <a:cs typeface="Courier New"/>
              </a:rPr>
              <a:t>#SBATCH -w keklf-cls01 </a:t>
            </a:r>
          </a:p>
          <a:p>
            <a:pPr marL="0" indent="0">
              <a:buNone/>
            </a:pPr>
            <a:r>
              <a:rPr lang="en-US" sz="2400" b="1" dirty="0">
                <a:cs typeface="Courier New"/>
              </a:rPr>
              <a:t>#SBATCH --</a:t>
            </a:r>
            <a:r>
              <a:rPr lang="en-US" sz="2400" b="1" dirty="0" err="1">
                <a:cs typeface="Courier New"/>
              </a:rPr>
              <a:t>gres</a:t>
            </a:r>
            <a:r>
              <a:rPr lang="en-US" sz="2400" b="1" dirty="0">
                <a:cs typeface="Courier New"/>
              </a:rPr>
              <a:t>=gpu:1 </a:t>
            </a:r>
          </a:p>
          <a:p>
            <a:pPr marL="0" indent="0">
              <a:buNone/>
            </a:pPr>
            <a:r>
              <a:rPr lang="en-US" sz="2400" b="1" dirty="0">
                <a:cs typeface="Courier New"/>
              </a:rPr>
              <a:t>#SBATCH --mail-user </a:t>
            </a:r>
            <a:r>
              <a:rPr lang="en-US" sz="2400" b="1" dirty="0" err="1">
                <a:cs typeface="Courier New"/>
              </a:rPr>
              <a:t>wgatua@hackbio.org</a:t>
            </a:r>
            <a:r>
              <a:rPr lang="en-US" sz="2400" b="1" dirty="0"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en-US" sz="2400" b="1" dirty="0">
                <a:cs typeface="Courier New"/>
              </a:rPr>
              <a:t>#Command to run. </a:t>
            </a:r>
          </a:p>
          <a:p>
            <a:pPr marL="0" indent="0">
              <a:buNone/>
            </a:pPr>
            <a:endParaRPr lang="en-US" sz="2400" b="1" dirty="0">
              <a:cs typeface="Courier New"/>
            </a:endParaRPr>
          </a:p>
          <a:p>
            <a:pPr marL="0" indent="0">
              <a:buNone/>
            </a:pPr>
            <a:r>
              <a:rPr lang="en-US" sz="2400" b="1" dirty="0">
                <a:cs typeface="Courier New"/>
              </a:rPr>
              <a:t>module load </a:t>
            </a:r>
            <a:r>
              <a:rPr lang="en-US" sz="2400" b="1" dirty="0" err="1">
                <a:cs typeface="Courier New"/>
              </a:rPr>
              <a:t>cudasw</a:t>
            </a:r>
            <a:r>
              <a:rPr lang="en-US" sz="2400" b="1" dirty="0">
                <a:cs typeface="Courier New"/>
              </a:rPr>
              <a:t>/v3.1.1 </a:t>
            </a:r>
          </a:p>
          <a:p>
            <a:pPr marL="0" indent="0">
              <a:buNone/>
            </a:pPr>
            <a:r>
              <a:rPr lang="en-US" sz="2400" b="1" dirty="0" err="1">
                <a:cs typeface="Courier New"/>
              </a:rPr>
              <a:t>cudasw</a:t>
            </a:r>
            <a:r>
              <a:rPr lang="en-US" sz="2400" b="1" dirty="0">
                <a:cs typeface="Courier New"/>
              </a:rPr>
              <a:t> -query Queries/</a:t>
            </a:r>
            <a:r>
              <a:rPr lang="en-US" sz="2400" b="1" dirty="0" err="1">
                <a:cs typeface="Courier New"/>
              </a:rPr>
              <a:t>all.fasta</a:t>
            </a:r>
            <a:r>
              <a:rPr lang="en-US" sz="2400" b="1" dirty="0">
                <a:cs typeface="Courier New"/>
              </a:rPr>
              <a:t> –</a:t>
            </a:r>
            <a:r>
              <a:rPr lang="en-US" sz="2400" b="1" dirty="0" err="1">
                <a:cs typeface="Courier New"/>
              </a:rPr>
              <a:t>db</a:t>
            </a:r>
            <a:r>
              <a:rPr lang="en-US" sz="2400" b="1" dirty="0">
                <a:cs typeface="Courier New"/>
              </a:rPr>
              <a:t> </a:t>
            </a:r>
            <a:r>
              <a:rPr lang="en-US" sz="2400" b="1" dirty="0" err="1">
                <a:cs typeface="Courier New"/>
              </a:rPr>
              <a:t>uniprot_sprot.fasta</a:t>
            </a:r>
            <a:r>
              <a:rPr lang="en-US" sz="2400" b="1" dirty="0">
                <a:cs typeface="Courier New"/>
              </a:rPr>
              <a:t> -</a:t>
            </a:r>
            <a:r>
              <a:rPr lang="en-US" sz="2400" b="1" dirty="0" err="1">
                <a:cs typeface="Courier New"/>
              </a:rPr>
              <a:t>use_single</a:t>
            </a:r>
            <a:r>
              <a:rPr lang="en-US" sz="2400" b="1" dirty="0">
                <a:cs typeface="Courier New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633410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GPU accelerated Bowtie2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577" y="1538717"/>
            <a:ext cx="5519981" cy="33744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80120" y="4983992"/>
            <a:ext cx="72816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 </a:t>
            </a:r>
            <a:r>
              <a:rPr lang="en-US" sz="2400" dirty="0">
                <a:hlinkClick r:id="rId3"/>
              </a:rPr>
              <a:t>BWT-SW</a:t>
            </a:r>
            <a:r>
              <a:rPr lang="en-US" sz="2400" dirty="0"/>
              <a:t> and </a:t>
            </a:r>
            <a:r>
              <a:rPr lang="en-US" sz="2400" dirty="0">
                <a:hlinkClick r:id="rId4"/>
              </a:rPr>
              <a:t>Bowtie2</a:t>
            </a:r>
            <a:r>
              <a:rPr lang="en-US" sz="2400" dirty="0"/>
              <a:t> compared to </a:t>
            </a:r>
            <a:r>
              <a:rPr lang="en-US" sz="2400" dirty="0" err="1"/>
              <a:t>nvBWT</a:t>
            </a:r>
            <a:r>
              <a:rPr lang="en-US" sz="2400" dirty="0"/>
              <a:t> on human reference genome build </a:t>
            </a:r>
            <a:r>
              <a:rPr lang="en-US" sz="2400" i="1" dirty="0"/>
              <a:t>hg19</a:t>
            </a:r>
            <a:r>
              <a:rPr lang="en-US" sz="2400" dirty="0"/>
              <a:t>. 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 </a:t>
            </a:r>
            <a:r>
              <a:rPr lang="en-US" sz="2400" dirty="0" err="1"/>
              <a:t>nvBWT</a:t>
            </a:r>
            <a:r>
              <a:rPr lang="en-US" sz="2400" dirty="0"/>
              <a:t> about 8X and 21X faster than BWT-SW and Bowtie2, respectively. </a:t>
            </a:r>
          </a:p>
        </p:txBody>
      </p:sp>
    </p:spTree>
    <p:extLst>
      <p:ext uri="{BB962C8B-B14F-4D97-AF65-F5344CB8AC3E}">
        <p14:creationId xmlns:p14="http://schemas.microsoft.com/office/powerpoint/2010/main" val="3624420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Access to</a:t>
            </a:r>
            <a:r>
              <a:rPr lang="en-US" sz="3200" b="1" dirty="0">
                <a:solidFill>
                  <a:srgbClr val="0000FF"/>
                </a:solidFill>
                <a:cs typeface="Big Caslon"/>
              </a:rPr>
              <a:t> </a:t>
            </a:r>
            <a:r>
              <a:rPr lang="en-US" sz="3200" b="1" dirty="0"/>
              <a:t>HPC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645" y="1981200"/>
            <a:ext cx="9096237" cy="4114800"/>
          </a:xfrm>
        </p:spPr>
        <p:txBody>
          <a:bodyPr>
            <a:normAutofit/>
          </a:bodyPr>
          <a:lstStyle/>
          <a:p>
            <a:r>
              <a:rPr lang="en-US" sz="2400" dirty="0"/>
              <a:t>Users access the HPC server through ssh connection to their user accounts.</a:t>
            </a:r>
          </a:p>
          <a:p>
            <a:endParaRPr lang="en-US" sz="2400" dirty="0"/>
          </a:p>
          <a:p>
            <a:r>
              <a:rPr lang="en-US" sz="2400" dirty="0"/>
              <a:t>User account will only be activated after a short induction training session. </a:t>
            </a:r>
          </a:p>
          <a:p>
            <a:endParaRPr lang="en-US" sz="2400" dirty="0"/>
          </a:p>
          <a:p>
            <a:r>
              <a:rPr lang="en-US" sz="2400" dirty="0"/>
              <a:t>Only you have access to your directory and workspace.</a:t>
            </a:r>
          </a:p>
        </p:txBody>
      </p:sp>
    </p:spTree>
    <p:extLst>
      <p:ext uri="{BB962C8B-B14F-4D97-AF65-F5344CB8AC3E}">
        <p14:creationId xmlns:p14="http://schemas.microsoft.com/office/powerpoint/2010/main" val="87623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403CB1-EEAF-CF48-99FF-9369D983E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91" y="728365"/>
            <a:ext cx="10430359" cy="604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6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B363-C57D-A546-BD5E-0633361C7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cs typeface="Arial" panose="020B0604020202020204" pitchFamily="34" charset="0"/>
              </a:rPr>
              <a:t>Python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4DCCB-12F3-D547-AF7F-BF1F72EAF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Objectives</a:t>
            </a:r>
          </a:p>
          <a:p>
            <a:r>
              <a:rPr lang="en-US" sz="2400" dirty="0">
                <a:cs typeface="Arial" panose="020B0604020202020204" pitchFamily="34" charset="0"/>
              </a:rPr>
              <a:t>Installation of python and jupyter notebooks</a:t>
            </a:r>
          </a:p>
          <a:p>
            <a:r>
              <a:rPr lang="en-US" sz="2400" dirty="0"/>
              <a:t>Python syntax</a:t>
            </a:r>
          </a:p>
          <a:p>
            <a:r>
              <a:rPr lang="en-US" sz="2400" dirty="0"/>
              <a:t>Data types</a:t>
            </a:r>
          </a:p>
          <a:p>
            <a:r>
              <a:rPr lang="en-US" sz="2400" dirty="0"/>
              <a:t>Variable Assignments</a:t>
            </a:r>
          </a:p>
          <a:p>
            <a:r>
              <a:rPr lang="en-US" sz="2400" dirty="0"/>
              <a:t>Arithmetic’s</a:t>
            </a:r>
          </a:p>
          <a:p>
            <a:r>
              <a:rPr lang="en-US" sz="2400" dirty="0"/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4379769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Picture 1" descr="DSC_0577.JPG">
            <a:extLst>
              <a:ext uri="{FF2B5EF4-FFF2-40B4-BE49-F238E27FC236}">
                <a16:creationId xmlns:a16="http://schemas.microsoft.com/office/drawing/2014/main" id="{623FA01F-766B-7F4E-BCDB-FE172B6DA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2" y="0"/>
            <a:ext cx="10261436" cy="68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2" name="Title 1">
            <a:extLst>
              <a:ext uri="{FF2B5EF4-FFF2-40B4-BE49-F238E27FC236}">
                <a16:creationId xmlns:a16="http://schemas.microsoft.com/office/drawing/2014/main" id="{A144457C-FE80-2943-A4C2-68D515CD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488" y="1003300"/>
            <a:ext cx="7772400" cy="1143000"/>
          </a:xfrm>
        </p:spPr>
        <p:txBody>
          <a:bodyPr/>
          <a:lstStyle/>
          <a:p>
            <a:pPr algn="ctr"/>
            <a:r>
              <a:rPr lang="en-US" altLang="en-US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21343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54645-DA4F-514D-A996-788493BD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Linux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FB04A-0850-8643-ADF5-3A67DEA23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refers to a generic term referring to Unix-like GUI based computer operating systems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Its multiuser, multitasking, multiprocessor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 Windows like GUI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coexists with other operating systems (OS)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Runs on multiple platforms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OS – allows communication between computer hardware and the software </a:t>
            </a:r>
          </a:p>
        </p:txBody>
      </p:sp>
    </p:spTree>
    <p:extLst>
      <p:ext uri="{BB962C8B-B14F-4D97-AF65-F5344CB8AC3E}">
        <p14:creationId xmlns:p14="http://schemas.microsoft.com/office/powerpoint/2010/main" val="3319161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54645-DA4F-514D-A996-788493BD2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790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Linux File system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2A3229-B68F-C044-BA38-ECE7D08D51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79" y="1053884"/>
            <a:ext cx="10717243" cy="533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247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7D8D6-1282-4A4F-B30C-08AEC395C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Basic Linux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9258F-94D1-074B-B605-E3B4AA5CC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File handling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Text processing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System administration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File systems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Advanced commands</a:t>
            </a:r>
          </a:p>
        </p:txBody>
      </p:sp>
    </p:spTree>
    <p:extLst>
      <p:ext uri="{BB962C8B-B14F-4D97-AF65-F5344CB8AC3E}">
        <p14:creationId xmlns:p14="http://schemas.microsoft.com/office/powerpoint/2010/main" val="355065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73806-FE74-CF43-8048-8BDF2EC6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How to learn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17D38-77F0-2444-AF95-D0FCBF3D0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two ways you can approach this: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 (Manual) pages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Man &lt;command&gt;</a:t>
            </a:r>
          </a:p>
          <a:p>
            <a:pPr lvl="1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&lt;Command&gt; help</a:t>
            </a:r>
          </a:p>
        </p:txBody>
      </p:sp>
    </p:spTree>
    <p:extLst>
      <p:ext uri="{BB962C8B-B14F-4D97-AF65-F5344CB8AC3E}">
        <p14:creationId xmlns:p14="http://schemas.microsoft.com/office/powerpoint/2010/main" val="1062897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73806-FE74-CF43-8048-8BDF2EC6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File Handling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17D38-77F0-2444-AF95-D0FCBF3D0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Mkdir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make directories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Usage: mkdir [OPTION]  DIRECTORY…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list directory contents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Usage: ls [OPTION]… [FILE]..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change directories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Usage: cd [DIRECTORY]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60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1662</Words>
  <Application>Microsoft Macintosh PowerPoint</Application>
  <PresentationFormat>Widescreen</PresentationFormat>
  <Paragraphs>312</Paragraphs>
  <Slides>41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Courier</vt:lpstr>
      <vt:lpstr>MetaPlusNormal-Roman</vt:lpstr>
      <vt:lpstr>Monotype Sorts</vt:lpstr>
      <vt:lpstr>Office Theme</vt:lpstr>
      <vt:lpstr> Programming for Life Scientists</vt:lpstr>
      <vt:lpstr>Objectives</vt:lpstr>
      <vt:lpstr>Git and GitHub </vt:lpstr>
      <vt:lpstr>PowerPoint Presentation</vt:lpstr>
      <vt:lpstr>Linux </vt:lpstr>
      <vt:lpstr>Linux File system</vt:lpstr>
      <vt:lpstr>Basic Linux Commands</vt:lpstr>
      <vt:lpstr>How to learn commands</vt:lpstr>
      <vt:lpstr>File Handling Commands</vt:lpstr>
      <vt:lpstr>Continue</vt:lpstr>
      <vt:lpstr>Continue</vt:lpstr>
      <vt:lpstr>Text processing</vt:lpstr>
      <vt:lpstr>System administration</vt:lpstr>
      <vt:lpstr>Advanced commands</vt:lpstr>
      <vt:lpstr>Introduction to  High Performance computing</vt:lpstr>
      <vt:lpstr>PowerPoint Presentation</vt:lpstr>
      <vt:lpstr> What is High Performance Computing? </vt:lpstr>
      <vt:lpstr>Application Fields</vt:lpstr>
      <vt:lpstr>Continue</vt:lpstr>
      <vt:lpstr>Measures</vt:lpstr>
      <vt:lpstr>Types of computing problems</vt:lpstr>
      <vt:lpstr>Generic bioinformatics use case</vt:lpstr>
      <vt:lpstr>NGS data processing is embarrassingly parallel</vt:lpstr>
      <vt:lpstr>Split target databases &amp; by query</vt:lpstr>
      <vt:lpstr>PowerPoint Presentation</vt:lpstr>
      <vt:lpstr>High Performance Linux cluster Job management</vt:lpstr>
      <vt:lpstr>Job Submission with SLURM</vt:lpstr>
      <vt:lpstr>SLURM workload manager</vt:lpstr>
      <vt:lpstr>SLURM commands</vt:lpstr>
      <vt:lpstr>Job Submission with SLURM</vt:lpstr>
      <vt:lpstr>Example: SLURM Job Description</vt:lpstr>
      <vt:lpstr>Job Steps</vt:lpstr>
      <vt:lpstr>SLURM Job Scheduler</vt:lpstr>
      <vt:lpstr>Job Classifications</vt:lpstr>
      <vt:lpstr>Accelerators and Many Integrated Cores</vt:lpstr>
      <vt:lpstr>GPU Accelerators</vt:lpstr>
      <vt:lpstr>cudasw.sbatch</vt:lpstr>
      <vt:lpstr>GPU accelerated Bowtie2</vt:lpstr>
      <vt:lpstr>Access to HPC</vt:lpstr>
      <vt:lpstr>Python Programming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High Performance computing</dc:title>
  <dc:creator>Etienne de Villiers</dc:creator>
  <cp:lastModifiedBy>Microsoft Office User</cp:lastModifiedBy>
  <cp:revision>29</cp:revision>
  <dcterms:created xsi:type="dcterms:W3CDTF">2020-01-30T08:13:26Z</dcterms:created>
  <dcterms:modified xsi:type="dcterms:W3CDTF">2021-05-01T00:34:57Z</dcterms:modified>
</cp:coreProperties>
</file>